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0" r:id="rId2"/>
    <p:sldId id="258"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0" d="100"/>
          <a:sy n="120" d="100"/>
        </p:scale>
        <p:origin x="82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580" cy="494311"/>
          </a:xfrm>
          <a:prstGeom prst="rect">
            <a:avLst/>
          </a:prstGeom>
        </p:spPr>
        <p:txBody>
          <a:bodyPr vert="horz" lIns="87554" tIns="43777" rIns="87554" bIns="43777"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678" y="0"/>
            <a:ext cx="2918579" cy="494311"/>
          </a:xfrm>
          <a:prstGeom prst="rect">
            <a:avLst/>
          </a:prstGeom>
        </p:spPr>
        <p:txBody>
          <a:bodyPr vert="horz" lIns="87554" tIns="43777" rIns="87554" bIns="43777" rtlCol="0"/>
          <a:lstStyle>
            <a:lvl1pPr algn="r">
              <a:defRPr sz="1100"/>
            </a:lvl1pPr>
          </a:lstStyle>
          <a:p>
            <a:fld id="{054DB579-8029-403B-AA31-571ED0567452}" type="datetimeFigureOut">
              <a:rPr kumimoji="1" lang="ja-JP" altLang="en-US" smtClean="0"/>
              <a:t>2021/5/7</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5050" cy="3330575"/>
          </a:xfrm>
          <a:prstGeom prst="rect">
            <a:avLst/>
          </a:prstGeom>
          <a:noFill/>
          <a:ln w="12700">
            <a:solidFill>
              <a:prstClr val="black"/>
            </a:solidFill>
          </a:ln>
        </p:spPr>
        <p:txBody>
          <a:bodyPr vert="horz" lIns="87554" tIns="43777" rIns="87554" bIns="43777" rtlCol="0" anchor="ctr"/>
          <a:lstStyle/>
          <a:p>
            <a:endParaRPr lang="ja-JP" altLang="en-US"/>
          </a:p>
        </p:txBody>
      </p:sp>
      <p:sp>
        <p:nvSpPr>
          <p:cNvPr id="5" name="ノート プレースホルダー 4"/>
          <p:cNvSpPr>
            <a:spLocks noGrp="1"/>
          </p:cNvSpPr>
          <p:nvPr>
            <p:ph type="body" sz="quarter" idx="3"/>
          </p:nvPr>
        </p:nvSpPr>
        <p:spPr>
          <a:xfrm>
            <a:off x="674329" y="4748747"/>
            <a:ext cx="5388610" cy="3884086"/>
          </a:xfrm>
          <a:prstGeom prst="rect">
            <a:avLst/>
          </a:prstGeom>
        </p:spPr>
        <p:txBody>
          <a:bodyPr vert="horz" lIns="87554" tIns="43777" rIns="87554" bIns="437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003"/>
            <a:ext cx="2918580" cy="494311"/>
          </a:xfrm>
          <a:prstGeom prst="rect">
            <a:avLst/>
          </a:prstGeom>
        </p:spPr>
        <p:txBody>
          <a:bodyPr vert="horz" lIns="87554" tIns="43777" rIns="87554" bIns="4377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678" y="9372003"/>
            <a:ext cx="2918579" cy="494311"/>
          </a:xfrm>
          <a:prstGeom prst="rect">
            <a:avLst/>
          </a:prstGeom>
        </p:spPr>
        <p:txBody>
          <a:bodyPr vert="horz" lIns="87554" tIns="43777" rIns="87554" bIns="43777" rtlCol="0" anchor="b"/>
          <a:lstStyle>
            <a:lvl1pPr algn="r">
              <a:defRPr sz="1100"/>
            </a:lvl1pPr>
          </a:lstStyle>
          <a:p>
            <a:fld id="{FA073899-846A-4E4C-8038-C46F11215C7F}" type="slidenum">
              <a:rPr kumimoji="1" lang="ja-JP" altLang="en-US" smtClean="0"/>
              <a:t>‹#›</a:t>
            </a:fld>
            <a:endParaRPr kumimoji="1" lang="ja-JP" altLang="en-US"/>
          </a:p>
        </p:txBody>
      </p:sp>
    </p:spTree>
    <p:extLst>
      <p:ext uri="{BB962C8B-B14F-4D97-AF65-F5344CB8AC3E}">
        <p14:creationId xmlns:p14="http://schemas.microsoft.com/office/powerpoint/2010/main" val="377109118"/>
      </p:ext>
    </p:extLst>
  </p:cSld>
  <p:clrMap bg1="lt1" tx1="dk1" bg2="lt2" tx2="dk2" accent1="accent1" accent2="accent2" accent3="accent3" accent4="accent4" accent5="accent5" accent6="accent6" hlink="hlink" folHlink="folHlink"/>
  <p:notesStyle>
    <a:lvl1pPr marL="0" algn="l" defTabSz="860176" rtl="0" eaLnBrk="1" latinLnBrk="0" hangingPunct="1">
      <a:defRPr kumimoji="1" sz="1129" kern="1200">
        <a:solidFill>
          <a:schemeClr val="tx1"/>
        </a:solidFill>
        <a:latin typeface="+mn-lt"/>
        <a:ea typeface="+mn-ea"/>
        <a:cs typeface="+mn-cs"/>
      </a:defRPr>
    </a:lvl1pPr>
    <a:lvl2pPr marL="430088" algn="l" defTabSz="860176" rtl="0" eaLnBrk="1" latinLnBrk="0" hangingPunct="1">
      <a:defRPr kumimoji="1" sz="1129" kern="1200">
        <a:solidFill>
          <a:schemeClr val="tx1"/>
        </a:solidFill>
        <a:latin typeface="+mn-lt"/>
        <a:ea typeface="+mn-ea"/>
        <a:cs typeface="+mn-cs"/>
      </a:defRPr>
    </a:lvl2pPr>
    <a:lvl3pPr marL="860176" algn="l" defTabSz="860176" rtl="0" eaLnBrk="1" latinLnBrk="0" hangingPunct="1">
      <a:defRPr kumimoji="1" sz="1129" kern="1200">
        <a:solidFill>
          <a:schemeClr val="tx1"/>
        </a:solidFill>
        <a:latin typeface="+mn-lt"/>
        <a:ea typeface="+mn-ea"/>
        <a:cs typeface="+mn-cs"/>
      </a:defRPr>
    </a:lvl3pPr>
    <a:lvl4pPr marL="1290264" algn="l" defTabSz="860176" rtl="0" eaLnBrk="1" latinLnBrk="0" hangingPunct="1">
      <a:defRPr kumimoji="1" sz="1129" kern="1200">
        <a:solidFill>
          <a:schemeClr val="tx1"/>
        </a:solidFill>
        <a:latin typeface="+mn-lt"/>
        <a:ea typeface="+mn-ea"/>
        <a:cs typeface="+mn-cs"/>
      </a:defRPr>
    </a:lvl4pPr>
    <a:lvl5pPr marL="1720352" algn="l" defTabSz="860176" rtl="0" eaLnBrk="1" latinLnBrk="0" hangingPunct="1">
      <a:defRPr kumimoji="1" sz="1129" kern="1200">
        <a:solidFill>
          <a:schemeClr val="tx1"/>
        </a:solidFill>
        <a:latin typeface="+mn-lt"/>
        <a:ea typeface="+mn-ea"/>
        <a:cs typeface="+mn-cs"/>
      </a:defRPr>
    </a:lvl5pPr>
    <a:lvl6pPr marL="2150440" algn="l" defTabSz="860176" rtl="0" eaLnBrk="1" latinLnBrk="0" hangingPunct="1">
      <a:defRPr kumimoji="1" sz="1129" kern="1200">
        <a:solidFill>
          <a:schemeClr val="tx1"/>
        </a:solidFill>
        <a:latin typeface="+mn-lt"/>
        <a:ea typeface="+mn-ea"/>
        <a:cs typeface="+mn-cs"/>
      </a:defRPr>
    </a:lvl6pPr>
    <a:lvl7pPr marL="2580528" algn="l" defTabSz="860176" rtl="0" eaLnBrk="1" latinLnBrk="0" hangingPunct="1">
      <a:defRPr kumimoji="1" sz="1129" kern="1200">
        <a:solidFill>
          <a:schemeClr val="tx1"/>
        </a:solidFill>
        <a:latin typeface="+mn-lt"/>
        <a:ea typeface="+mn-ea"/>
        <a:cs typeface="+mn-cs"/>
      </a:defRPr>
    </a:lvl7pPr>
    <a:lvl8pPr marL="3010616" algn="l" defTabSz="860176" rtl="0" eaLnBrk="1" latinLnBrk="0" hangingPunct="1">
      <a:defRPr kumimoji="1" sz="1129" kern="1200">
        <a:solidFill>
          <a:schemeClr val="tx1"/>
        </a:solidFill>
        <a:latin typeface="+mn-lt"/>
        <a:ea typeface="+mn-ea"/>
        <a:cs typeface="+mn-cs"/>
      </a:defRPr>
    </a:lvl8pPr>
    <a:lvl9pPr marL="3440704" algn="l" defTabSz="860176" rtl="0" eaLnBrk="1" latinLnBrk="0" hangingPunct="1">
      <a:defRPr kumimoji="1" sz="11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325207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413347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257458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65106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211380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144395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212960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340180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9226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399891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3BD9F8-F00E-4CDF-B027-CBEC2EF43177}" type="datetimeFigureOut">
              <a:rPr kumimoji="1" lang="ja-JP" altLang="en-US" smtClean="0"/>
              <a:t>2021/5/7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33566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3BD9F8-F00E-4CDF-B027-CBEC2EF43177}" type="datetimeFigureOut">
              <a:rPr kumimoji="1" lang="ja-JP" altLang="en-US" smtClean="0"/>
              <a:t>2021/5/7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4DB78F9-FC4E-4ABA-B0F9-28E6A88F8E1E}" type="slidenum">
              <a:rPr kumimoji="1" lang="ja-JP" altLang="en-US" smtClean="0"/>
              <a:t>‹#›</a:t>
            </a:fld>
            <a:endParaRPr kumimoji="1" lang="ja-JP" altLang="en-US"/>
          </a:p>
        </p:txBody>
      </p:sp>
    </p:spTree>
    <p:extLst>
      <p:ext uri="{BB962C8B-B14F-4D97-AF65-F5344CB8AC3E}">
        <p14:creationId xmlns:p14="http://schemas.microsoft.com/office/powerpoint/2010/main" val="146238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cdomainq.net/vegetable-fish-meat-food-002099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8CB4389-F2D6-4AD1-9168-98D13441D6D2}"/>
              </a:ext>
            </a:extLst>
          </p:cNvPr>
          <p:cNvSpPr txBox="1"/>
          <p:nvPr/>
        </p:nvSpPr>
        <p:spPr>
          <a:xfrm>
            <a:off x="89966" y="671901"/>
            <a:ext cx="6768000" cy="877163"/>
          </a:xfrm>
          <a:prstGeom prst="rect">
            <a:avLst/>
          </a:prstGeom>
          <a:noFill/>
        </p:spPr>
        <p:txBody>
          <a:bodyPr wrap="square" rtlCol="0">
            <a:spAutoFit/>
          </a:bodyPr>
          <a:lstStyle/>
          <a:p>
            <a:r>
              <a:rPr kumimoji="1" lang="ja-JP" altLang="en-US" sz="1500" b="1" dirty="0">
                <a:solidFill>
                  <a:schemeClr val="accent1"/>
                </a:solidFill>
                <a:latin typeface="Yu Gothic UI" panose="020B0500000000000000" pitchFamily="50" charset="-128"/>
                <a:ea typeface="Yu Gothic UI" panose="020B0500000000000000" pitchFamily="50" charset="-128"/>
              </a:rPr>
              <a:t>販路開拓・拡大を求める生産者と地元食材を求める商工業者のマッチングの場です。</a:t>
            </a:r>
            <a:endParaRPr kumimoji="1" lang="en-US" altLang="ja-JP" sz="1500" b="1" dirty="0">
              <a:solidFill>
                <a:schemeClr val="accent1"/>
              </a:solidFill>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本懇談会は、農業者と商工業者のお互いの理解や情報共有を通じて、地元食材の消費拡大、地産地消を促進します。地元の商工業者とつながる貴重な機会です。是非ご参加ください。</a:t>
            </a:r>
          </a:p>
        </p:txBody>
      </p:sp>
      <p:sp>
        <p:nvSpPr>
          <p:cNvPr id="36" name="テキスト ボックス 35">
            <a:extLst>
              <a:ext uri="{FF2B5EF4-FFF2-40B4-BE49-F238E27FC236}">
                <a16:creationId xmlns:a16="http://schemas.microsoft.com/office/drawing/2014/main" id="{DA2ED427-E553-4CAA-BDF0-102448857AD9}"/>
              </a:ext>
            </a:extLst>
          </p:cNvPr>
          <p:cNvSpPr txBox="1"/>
          <p:nvPr/>
        </p:nvSpPr>
        <p:spPr>
          <a:xfrm>
            <a:off x="205827" y="5798502"/>
            <a:ext cx="6652173" cy="1138773"/>
          </a:xfrm>
          <a:prstGeom prst="rect">
            <a:avLst/>
          </a:prstGeom>
          <a:noFill/>
        </p:spPr>
        <p:txBody>
          <a:bodyPr wrap="square" rtlCol="0">
            <a:spAutoFit/>
          </a:bodyPr>
          <a:lstStyle/>
          <a:p>
            <a:r>
              <a:rPr kumimoji="1" lang="ja-JP" altLang="en-US" sz="1400" dirty="0">
                <a:solidFill>
                  <a:sysClr val="windowText" lastClr="000000"/>
                </a:solidFill>
                <a:latin typeface="コーポレート・ロゴＢ" panose="02000600000000000000" pitchFamily="2" charset="-128"/>
                <a:ea typeface="コーポレート・ロゴＢ" panose="02000600000000000000" pitchFamily="2" charset="-128"/>
              </a:rPr>
              <a:t>出展コーナー</a:t>
            </a:r>
          </a:p>
          <a:p>
            <a:r>
              <a:rPr kumimoji="1" lang="ja-JP" altLang="en-US" sz="1100" dirty="0">
                <a:latin typeface="Yu Gothic UI" panose="020B0500000000000000" pitchFamily="50" charset="-128"/>
                <a:ea typeface="Yu Gothic UI" panose="020B0500000000000000" pitchFamily="50" charset="-128"/>
              </a:rPr>
              <a:t>自慢の食材や加工品をブースに展示し、来場者と意見交換・情報交換を行います。 </a:t>
            </a:r>
          </a:p>
          <a:p>
            <a:r>
              <a:rPr kumimoji="1" lang="ja-JP" altLang="en-US" sz="1100" dirty="0">
                <a:latin typeface="Yu Gothic UI" panose="020B0500000000000000" pitchFamily="50" charset="-128"/>
                <a:ea typeface="Yu Gothic UI" panose="020B0500000000000000" pitchFamily="50" charset="-128"/>
              </a:rPr>
              <a:t>商工業者のニーズや情報を収集したい方、食材を広く</a:t>
            </a:r>
            <a:r>
              <a:rPr kumimoji="1" lang="en-US" altLang="ja-JP" sz="1100" dirty="0">
                <a:latin typeface="Yu Gothic UI" panose="020B0500000000000000" pitchFamily="50" charset="-128"/>
                <a:ea typeface="Yu Gothic UI" panose="020B0500000000000000" pitchFamily="50" charset="-128"/>
              </a:rPr>
              <a:t>PR</a:t>
            </a:r>
            <a:r>
              <a:rPr kumimoji="1" lang="ja-JP" altLang="en-US" sz="1100" dirty="0">
                <a:latin typeface="Yu Gothic UI" panose="020B0500000000000000" pitchFamily="50" charset="-128"/>
                <a:ea typeface="Yu Gothic UI" panose="020B0500000000000000" pitchFamily="50" charset="-128"/>
              </a:rPr>
              <a:t>したい方、他の農業者と交流したい方にお勧めです。</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新型コロナウイルス感染防止の観点から、</a:t>
            </a:r>
            <a:r>
              <a:rPr kumimoji="1" lang="ja-JP" altLang="en-US" sz="1100" u="wavy" dirty="0">
                <a:latin typeface="Yu Gothic UI" panose="020B0500000000000000" pitchFamily="50" charset="-128"/>
                <a:ea typeface="Yu Gothic UI" panose="020B0500000000000000" pitchFamily="50" charset="-128"/>
              </a:rPr>
              <a:t>試食・試飲については禁止</a:t>
            </a:r>
            <a:r>
              <a:rPr kumimoji="1" lang="ja-JP" altLang="en-US" sz="1100" dirty="0">
                <a:latin typeface="Yu Gothic UI" panose="020B0500000000000000" pitchFamily="50" charset="-128"/>
                <a:ea typeface="Yu Gothic UI" panose="020B0500000000000000" pitchFamily="50" charset="-128"/>
              </a:rPr>
              <a:t>といたします。</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（来場者に対して、サンプル品をお渡しすることは可能です。）</a:t>
            </a:r>
            <a:endParaRPr kumimoji="1" lang="en-US" altLang="ja-JP" sz="1100" dirty="0">
              <a:latin typeface="Yu Gothic UI" panose="020B0500000000000000" pitchFamily="50" charset="-128"/>
              <a:ea typeface="Yu Gothic UI" panose="020B0500000000000000" pitchFamily="50" charset="-128"/>
            </a:endParaRPr>
          </a:p>
          <a:p>
            <a:r>
              <a:rPr lang="en-US" altLang="ja-JP" sz="1000" dirty="0">
                <a:latin typeface="Yu Gothic UI" panose="020B0500000000000000" pitchFamily="50" charset="-128"/>
                <a:ea typeface="Yu Gothic UI" panose="020B0500000000000000" pitchFamily="50" charset="-128"/>
              </a:rPr>
              <a:t>【</a:t>
            </a:r>
            <a:r>
              <a:rPr lang="ja-JP" altLang="en-US" sz="1000" dirty="0">
                <a:latin typeface="Yu Gothic UI" panose="020B0500000000000000" pitchFamily="50" charset="-128"/>
                <a:ea typeface="Yu Gothic UI" panose="020B0500000000000000" pitchFamily="50" charset="-128"/>
              </a:rPr>
              <a:t>ブース仕様</a:t>
            </a:r>
            <a:r>
              <a:rPr lang="en-US" altLang="ja-JP" sz="1000" dirty="0">
                <a:latin typeface="Yu Gothic UI" panose="020B0500000000000000" pitchFamily="50" charset="-128"/>
                <a:ea typeface="Yu Gothic UI" panose="020B0500000000000000" pitchFamily="50" charset="-128"/>
              </a:rPr>
              <a:t>】</a:t>
            </a:r>
            <a:r>
              <a:rPr lang="ja-JP" altLang="en-US" sz="1000" dirty="0">
                <a:latin typeface="Yu Gothic UI" panose="020B0500000000000000" pitchFamily="50" charset="-128"/>
                <a:ea typeface="Yu Gothic UI" panose="020B0500000000000000" pitchFamily="50" charset="-128"/>
              </a:rPr>
              <a:t>　ブース机：</a:t>
            </a:r>
            <a:r>
              <a:rPr lang="en-US" altLang="ja-JP" sz="1000" dirty="0">
                <a:latin typeface="Yu Gothic UI" panose="020B0500000000000000" pitchFamily="50" charset="-128"/>
                <a:ea typeface="Yu Gothic UI" panose="020B0500000000000000" pitchFamily="50" charset="-128"/>
              </a:rPr>
              <a:t>W1,800㎜×D600㎜</a:t>
            </a:r>
            <a:r>
              <a:rPr lang="ja-JP" altLang="en-US" sz="1000" dirty="0">
                <a:latin typeface="Yu Gothic UI" panose="020B0500000000000000" pitchFamily="50" charset="-128"/>
                <a:ea typeface="Yu Gothic UI" panose="020B0500000000000000" pitchFamily="50" charset="-128"/>
              </a:rPr>
              <a:t>、バックパネル：</a:t>
            </a:r>
            <a:r>
              <a:rPr lang="en-US" altLang="ja-JP" sz="1000" dirty="0">
                <a:latin typeface="Yu Gothic UI" panose="020B0500000000000000" pitchFamily="50" charset="-128"/>
                <a:ea typeface="Yu Gothic UI" panose="020B0500000000000000" pitchFamily="50" charset="-128"/>
              </a:rPr>
              <a:t>W2,400㎜×D1,800㎜</a:t>
            </a:r>
            <a:r>
              <a:rPr lang="ja-JP" altLang="en-US" sz="1000" dirty="0">
                <a:latin typeface="Yu Gothic UI" panose="020B0500000000000000" pitchFamily="50" charset="-128"/>
                <a:ea typeface="Yu Gothic UI" panose="020B0500000000000000" pitchFamily="50" charset="-128"/>
              </a:rPr>
              <a:t>、飛沫感染防止シート設置</a:t>
            </a:r>
            <a:endParaRPr lang="en-US" altLang="ja-JP" sz="1000"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C7394FC1-5CFC-4FCE-91BC-7F16D1AF0824}"/>
              </a:ext>
            </a:extLst>
          </p:cNvPr>
          <p:cNvSpPr txBox="1"/>
          <p:nvPr/>
        </p:nvSpPr>
        <p:spPr>
          <a:xfrm>
            <a:off x="67903" y="7699356"/>
            <a:ext cx="6696000" cy="1785104"/>
          </a:xfrm>
          <a:prstGeom prst="rect">
            <a:avLst/>
          </a:prstGeom>
          <a:noFill/>
          <a:ln w="50800" cmpd="dbl">
            <a:solidFill>
              <a:schemeClr val="accent1">
                <a:lumMod val="40000"/>
                <a:lumOff val="60000"/>
              </a:schemeClr>
            </a:solidFill>
            <a:prstDash val="solid"/>
            <a:bevel/>
          </a:ln>
        </p:spPr>
        <p:txBody>
          <a:bodyPr wrap="square" rtlCol="0">
            <a:spAutoFit/>
          </a:bodyPr>
          <a:lstStyle/>
          <a:p>
            <a:r>
              <a:rPr kumimoji="1" lang="ja-JP" altLang="en-US" sz="1400" b="1" u="sng" dirty="0">
                <a:latin typeface="Yu Gothic UI" panose="020B0500000000000000" pitchFamily="50" charset="-128"/>
                <a:ea typeface="Yu Gothic UI" panose="020B0500000000000000" pitchFamily="50" charset="-128"/>
              </a:rPr>
              <a:t>新型コロナウイルス感染症対策について</a:t>
            </a:r>
            <a:endParaRPr kumimoji="1" lang="en-US" altLang="ja-JP" sz="1400" b="1" u="sng"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新型コロナウイルス感染症対策として、（一社）日本展示会協会のガイドラインに基づき、対策を実施します。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≪主な対策内容≫</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 出展者・来場者へのマスク、フェイスシールド着用の案内</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 出展者・来場者への体温計測の励行</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 出展ブースに飛沫感染防止シートの設置</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 試飲・試食の禁止</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新型コロナウイルス感染症の感染状況や社会情勢等の変化により、開催内容の変更もしくは中止となる場合がございます。予めご了承ください。</a:t>
            </a:r>
            <a:endParaRPr kumimoji="1" lang="en-US" altLang="ja-JP" sz="1200" dirty="0">
              <a:latin typeface="Yu Gothic UI" panose="020B0500000000000000" pitchFamily="50" charset="-128"/>
              <a:ea typeface="Yu Gothic UI" panose="020B0500000000000000" pitchFamily="50" charset="-128"/>
            </a:endParaRPr>
          </a:p>
        </p:txBody>
      </p:sp>
      <p:sp>
        <p:nvSpPr>
          <p:cNvPr id="53" name="矢印: 五方向 52">
            <a:extLst>
              <a:ext uri="{FF2B5EF4-FFF2-40B4-BE49-F238E27FC236}">
                <a16:creationId xmlns:a16="http://schemas.microsoft.com/office/drawing/2014/main" id="{47A9E23E-0682-4288-9163-9A098A6E78E6}"/>
              </a:ext>
            </a:extLst>
          </p:cNvPr>
          <p:cNvSpPr/>
          <p:nvPr/>
        </p:nvSpPr>
        <p:spPr>
          <a:xfrm>
            <a:off x="81000" y="9541965"/>
            <a:ext cx="6696000" cy="325935"/>
          </a:xfrm>
          <a:prstGeom prst="homePlate">
            <a:avLst>
              <a:gd name="adj" fmla="val 71046"/>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pc="300" dirty="0">
                <a:solidFill>
                  <a:schemeClr val="bg1"/>
                </a:solidFill>
                <a:latin typeface="コーポレート・ロゴＭ" panose="02000600000000000000" pitchFamily="2" charset="-128"/>
                <a:ea typeface="コーポレート・ロゴＭ" panose="02000600000000000000" pitchFamily="2" charset="-128"/>
              </a:rPr>
              <a:t>裏面に必要事項をご記入の上、</a:t>
            </a:r>
            <a:r>
              <a:rPr kumimoji="1" lang="en-US" altLang="ja-JP" sz="1400" spc="300" dirty="0">
                <a:solidFill>
                  <a:schemeClr val="bg1"/>
                </a:solidFill>
                <a:latin typeface="コーポレート・ロゴＭ" panose="02000600000000000000" pitchFamily="2" charset="-128"/>
                <a:ea typeface="コーポレート・ロゴＭ" panose="02000600000000000000" pitchFamily="2" charset="-128"/>
              </a:rPr>
              <a:t>FAX</a:t>
            </a:r>
            <a:r>
              <a:rPr kumimoji="1" lang="ja-JP" altLang="en-US" sz="1400" spc="300" dirty="0">
                <a:solidFill>
                  <a:schemeClr val="bg1"/>
                </a:solidFill>
                <a:latin typeface="コーポレート・ロゴＭ" panose="02000600000000000000" pitchFamily="2" charset="-128"/>
                <a:ea typeface="コーポレート・ロゴＭ" panose="02000600000000000000" pitchFamily="2" charset="-128"/>
              </a:rPr>
              <a:t>又はメールでお申し込みください。</a:t>
            </a:r>
          </a:p>
        </p:txBody>
      </p:sp>
      <p:sp>
        <p:nvSpPr>
          <p:cNvPr id="3" name="正方形/長方形 2">
            <a:extLst>
              <a:ext uri="{FF2B5EF4-FFF2-40B4-BE49-F238E27FC236}">
                <a16:creationId xmlns:a16="http://schemas.microsoft.com/office/drawing/2014/main" id="{B10D4555-D851-4BD3-A862-11AB9EC62E0D}"/>
              </a:ext>
            </a:extLst>
          </p:cNvPr>
          <p:cNvSpPr/>
          <p:nvPr/>
        </p:nvSpPr>
        <p:spPr>
          <a:xfrm>
            <a:off x="45000" y="12700"/>
            <a:ext cx="6768000" cy="688256"/>
          </a:xfrm>
          <a:prstGeom prst="rect">
            <a:avLst/>
          </a:prstGeom>
          <a:noFill/>
        </p:spPr>
        <p:txBody>
          <a:bodyPr wrap="square" lIns="36000" tIns="36000" rIns="36000" bIns="36000">
            <a:spAutoFit/>
          </a:bodyPr>
          <a:lstStyle/>
          <a:p>
            <a:pPr algn="ctr"/>
            <a:r>
              <a:rPr lang="ja-JP" altLang="en-US" sz="4000" b="1" dirty="0">
                <a:ln w="0">
                  <a:solidFill>
                    <a:schemeClr val="bg1"/>
                  </a:solidFill>
                </a:ln>
                <a:effectLst>
                  <a:outerShdw blurRad="38100" dist="19050" dir="2700000" algn="tl" rotWithShape="0">
                    <a:schemeClr val="dk1">
                      <a:alpha val="40000"/>
                    </a:schemeClr>
                  </a:outerShdw>
                </a:effectLst>
                <a:latin typeface="コーポレート・ロゴＢ" panose="02000600000000000000" pitchFamily="2" charset="-128"/>
                <a:ea typeface="コーポレート・ロゴＢ" panose="02000600000000000000" pitchFamily="2" charset="-128"/>
              </a:rPr>
              <a:t>地産地消受注懇談会</a:t>
            </a:r>
            <a:r>
              <a:rPr lang="en-US" altLang="ja-JP" sz="4000" b="1" dirty="0">
                <a:ln w="0">
                  <a:solidFill>
                    <a:schemeClr val="bg1"/>
                  </a:solidFill>
                </a:ln>
                <a:effectLst>
                  <a:outerShdw blurRad="38100" dist="19050" dir="2700000" algn="tl" rotWithShape="0">
                    <a:schemeClr val="dk1">
                      <a:alpha val="40000"/>
                    </a:schemeClr>
                  </a:outerShdw>
                </a:effectLst>
                <a:latin typeface="コーポレート・ロゴＢ" panose="02000600000000000000" pitchFamily="2" charset="-128"/>
                <a:ea typeface="コーポレート・ロゴＢ" panose="02000600000000000000" pitchFamily="2" charset="-128"/>
              </a:rPr>
              <a:t>2021</a:t>
            </a:r>
            <a:r>
              <a:rPr lang="ja-JP" altLang="en-US" sz="4000" b="1" dirty="0">
                <a:ln w="0">
                  <a:solidFill>
                    <a:schemeClr val="bg1"/>
                  </a:solidFill>
                </a:ln>
                <a:effectLst>
                  <a:outerShdw blurRad="38100" dist="19050" dir="2700000" algn="tl" rotWithShape="0">
                    <a:schemeClr val="dk1">
                      <a:alpha val="40000"/>
                    </a:schemeClr>
                  </a:outerShdw>
                </a:effectLst>
                <a:latin typeface="コーポレート・ロゴＢ" panose="02000600000000000000" pitchFamily="2" charset="-128"/>
                <a:ea typeface="コーポレート・ロゴＢ" panose="02000600000000000000" pitchFamily="2" charset="-128"/>
              </a:rPr>
              <a:t>夏</a:t>
            </a:r>
          </a:p>
        </p:txBody>
      </p:sp>
      <p:sp>
        <p:nvSpPr>
          <p:cNvPr id="4" name="正方形/長方形 3">
            <a:extLst>
              <a:ext uri="{FF2B5EF4-FFF2-40B4-BE49-F238E27FC236}">
                <a16:creationId xmlns:a16="http://schemas.microsoft.com/office/drawing/2014/main" id="{C4ADCC55-7CC7-4E7F-A0FA-D8358B98495F}"/>
              </a:ext>
            </a:extLst>
          </p:cNvPr>
          <p:cNvSpPr/>
          <p:nvPr/>
        </p:nvSpPr>
        <p:spPr>
          <a:xfrm>
            <a:off x="81000" y="2836795"/>
            <a:ext cx="6696000" cy="2954685"/>
          </a:xfrm>
          <a:prstGeom prst="rect">
            <a:avLst/>
          </a:prstGeom>
          <a:pattFill prst="lgCheck">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A2A7C944-7CBF-44D3-B073-43106236C4E6}"/>
              </a:ext>
            </a:extLst>
          </p:cNvPr>
          <p:cNvSpPr txBox="1"/>
          <p:nvPr/>
        </p:nvSpPr>
        <p:spPr>
          <a:xfrm>
            <a:off x="83799" y="2889432"/>
            <a:ext cx="6591134" cy="2800767"/>
          </a:xfrm>
          <a:prstGeom prst="rect">
            <a:avLst/>
          </a:prstGeom>
          <a:noFill/>
        </p:spPr>
        <p:txBody>
          <a:bodyPr wrap="square" rtlCol="0">
            <a:spAutoFit/>
          </a:bodyPr>
          <a:lstStyle/>
          <a:p>
            <a:r>
              <a:rPr kumimoji="1" lang="ja-JP" altLang="en-US" sz="1400" b="1" dirty="0">
                <a:latin typeface="Yu Gothic UI" panose="020B0500000000000000" pitchFamily="50" charset="-128"/>
                <a:ea typeface="Yu Gothic UI" panose="020B0500000000000000" pitchFamily="50" charset="-128"/>
              </a:rPr>
              <a:t>●出展対象者</a:t>
            </a:r>
            <a:endParaRPr kumimoji="1" lang="en-US" altLang="ja-JP" sz="1400" b="1" dirty="0">
              <a:latin typeface="Yu Gothic UI" panose="020B0500000000000000" pitchFamily="50" charset="-128"/>
              <a:ea typeface="Yu Gothic UI" panose="020B0500000000000000" pitchFamily="50" charset="-128"/>
            </a:endParaRPr>
          </a:p>
          <a:p>
            <a:r>
              <a:rPr kumimoji="1" lang="ja-JP" altLang="en-US" sz="1400" b="1" dirty="0">
                <a:latin typeface="Yu Gothic UI" panose="020B0500000000000000" pitchFamily="50" charset="-128"/>
                <a:ea typeface="Yu Gothic UI" panose="020B0500000000000000" pitchFamily="50" charset="-128"/>
              </a:rPr>
              <a:t>　　　　①販路開拓に意欲がある生産者、農業法人、グループ　</a:t>
            </a:r>
          </a:p>
          <a:p>
            <a:r>
              <a:rPr kumimoji="1" lang="ja-JP" altLang="en-US" sz="1400" b="1" dirty="0">
                <a:latin typeface="Yu Gothic UI" panose="020B0500000000000000" pitchFamily="50" charset="-128"/>
                <a:ea typeface="Yu Gothic UI" panose="020B0500000000000000" pitchFamily="50" charset="-128"/>
              </a:rPr>
              <a:t>　　　　②商工業者との情報交換、連携をしたい方　など</a:t>
            </a:r>
            <a:endParaRPr kumimoji="1" lang="en-US" altLang="ja-JP" sz="1400" b="1" dirty="0">
              <a:latin typeface="Yu Gothic UI" panose="020B0500000000000000" pitchFamily="50" charset="-128"/>
              <a:ea typeface="Yu Gothic UI" panose="020B0500000000000000" pitchFamily="50" charset="-128"/>
            </a:endParaRPr>
          </a:p>
          <a:p>
            <a:endParaRPr kumimoji="1" lang="en-US" altLang="ja-JP" sz="1400" b="1" dirty="0">
              <a:latin typeface="Yu Gothic UI" panose="020B0500000000000000" pitchFamily="50" charset="-128"/>
              <a:ea typeface="Yu Gothic UI" panose="020B0500000000000000" pitchFamily="50" charset="-128"/>
            </a:endParaRPr>
          </a:p>
          <a:p>
            <a:r>
              <a:rPr kumimoji="1" lang="ja-JP" altLang="en-US" sz="1400" b="1" dirty="0">
                <a:latin typeface="Yu Gothic UI" panose="020B0500000000000000" pitchFamily="50" charset="-128"/>
                <a:ea typeface="Yu Gothic UI" panose="020B0500000000000000" pitchFamily="50" charset="-128"/>
              </a:rPr>
              <a:t>●出　展　料　無料（食材サンプル、運送料、参加旅費等は出展者負担となります。）</a:t>
            </a:r>
            <a:endParaRPr kumimoji="1" lang="en-US" altLang="ja-JP" sz="1400" b="1" dirty="0">
              <a:latin typeface="Yu Gothic UI" panose="020B0500000000000000" pitchFamily="50" charset="-128"/>
              <a:ea typeface="Yu Gothic UI" panose="020B0500000000000000" pitchFamily="50" charset="-128"/>
            </a:endParaRPr>
          </a:p>
          <a:p>
            <a:endParaRPr kumimoji="1" lang="ja-JP" altLang="en-US" sz="1400" b="1" dirty="0">
              <a:latin typeface="Yu Gothic UI" panose="020B0500000000000000" pitchFamily="50" charset="-128"/>
              <a:ea typeface="Yu Gothic UI" panose="020B0500000000000000" pitchFamily="50" charset="-128"/>
            </a:endParaRPr>
          </a:p>
          <a:p>
            <a:r>
              <a:rPr kumimoji="1" lang="ja-JP" altLang="en-US" sz="1400" b="1" dirty="0">
                <a:latin typeface="Yu Gothic UI" panose="020B0500000000000000" pitchFamily="50" charset="-128"/>
                <a:ea typeface="Yu Gothic UI" panose="020B0500000000000000" pitchFamily="50" charset="-128"/>
              </a:rPr>
              <a:t>●出 展 条 件　商品紹介シート（</a:t>
            </a:r>
            <a:r>
              <a:rPr kumimoji="1" lang="en-US" altLang="ja-JP" sz="1400" b="1" dirty="0">
                <a:latin typeface="Yu Gothic UI" panose="020B0500000000000000" pitchFamily="50" charset="-128"/>
                <a:ea typeface="Yu Gothic UI" panose="020B0500000000000000" pitchFamily="50" charset="-128"/>
              </a:rPr>
              <a:t>FCP</a:t>
            </a:r>
            <a:r>
              <a:rPr kumimoji="1" lang="ja-JP" altLang="en-US" sz="1400" b="1" dirty="0">
                <a:latin typeface="Yu Gothic UI" panose="020B0500000000000000" pitchFamily="50" charset="-128"/>
                <a:ea typeface="Yu Gothic UI" panose="020B0500000000000000" pitchFamily="50" charset="-128"/>
              </a:rPr>
              <a:t>シート）の提出が必要です。</a:t>
            </a:r>
            <a:endParaRPr kumimoji="1" lang="en-US" altLang="ja-JP" sz="1400" b="1" dirty="0">
              <a:latin typeface="Yu Gothic UI" panose="020B0500000000000000" pitchFamily="50" charset="-128"/>
              <a:ea typeface="Yu Gothic UI" panose="020B0500000000000000" pitchFamily="50" charset="-128"/>
            </a:endParaRPr>
          </a:p>
          <a:p>
            <a:endParaRPr kumimoji="1" lang="en-US" altLang="ja-JP" sz="1400" b="1" dirty="0">
              <a:latin typeface="Yu Gothic UI" panose="020B0500000000000000" pitchFamily="50" charset="-128"/>
              <a:ea typeface="Yu Gothic UI" panose="020B0500000000000000" pitchFamily="50" charset="-128"/>
            </a:endParaRPr>
          </a:p>
          <a:p>
            <a:r>
              <a:rPr kumimoji="1" lang="ja-JP" altLang="en-US" sz="1400" b="1" dirty="0">
                <a:latin typeface="Yu Gothic UI" panose="020B0500000000000000" pitchFamily="50" charset="-128"/>
                <a:ea typeface="Yu Gothic UI" panose="020B0500000000000000" pitchFamily="50" charset="-128"/>
              </a:rPr>
              <a:t>●申 込 締 切　</a:t>
            </a:r>
            <a:r>
              <a:rPr kumimoji="1" lang="en-US" altLang="ja-JP" sz="1400" b="1" u="sng" dirty="0">
                <a:latin typeface="Yu Gothic UI" panose="020B0500000000000000" pitchFamily="50" charset="-128"/>
                <a:ea typeface="Yu Gothic UI" panose="020B0500000000000000" pitchFamily="50" charset="-128"/>
              </a:rPr>
              <a:t>2021</a:t>
            </a:r>
            <a:r>
              <a:rPr kumimoji="1" lang="ja-JP" altLang="en-US" sz="1400" b="1" u="sng" dirty="0">
                <a:latin typeface="Yu Gothic UI" panose="020B0500000000000000" pitchFamily="50" charset="-128"/>
                <a:ea typeface="Yu Gothic UI" panose="020B0500000000000000" pitchFamily="50" charset="-128"/>
              </a:rPr>
              <a:t>年 </a:t>
            </a:r>
            <a:r>
              <a:rPr kumimoji="1" lang="en-US" altLang="ja-JP" sz="1400" b="1" u="sng" dirty="0">
                <a:latin typeface="Yu Gothic UI" panose="020B0500000000000000" pitchFamily="50" charset="-128"/>
                <a:ea typeface="Yu Gothic UI" panose="020B0500000000000000" pitchFamily="50" charset="-128"/>
              </a:rPr>
              <a:t>5</a:t>
            </a:r>
            <a:r>
              <a:rPr kumimoji="1" lang="ja-JP" altLang="en-US" sz="1400" b="1" u="sng" dirty="0">
                <a:latin typeface="Yu Gothic UI" panose="020B0500000000000000" pitchFamily="50" charset="-128"/>
                <a:ea typeface="Yu Gothic UI" panose="020B0500000000000000" pitchFamily="50" charset="-128"/>
              </a:rPr>
              <a:t>月 </a:t>
            </a:r>
            <a:r>
              <a:rPr kumimoji="1" lang="en-US" altLang="ja-JP" sz="1400" b="1" u="sng" dirty="0">
                <a:latin typeface="Yu Gothic UI" panose="020B0500000000000000" pitchFamily="50" charset="-128"/>
                <a:ea typeface="Yu Gothic UI" panose="020B0500000000000000" pitchFamily="50" charset="-128"/>
              </a:rPr>
              <a:t>28</a:t>
            </a:r>
            <a:r>
              <a:rPr kumimoji="1" lang="ja-JP" altLang="en-US" sz="1400" b="1" u="sng" dirty="0">
                <a:latin typeface="Yu Gothic UI" panose="020B0500000000000000" pitchFamily="50" charset="-128"/>
                <a:ea typeface="Yu Gothic UI" panose="020B0500000000000000" pitchFamily="50" charset="-128"/>
              </a:rPr>
              <a:t>日（金）まで</a:t>
            </a:r>
            <a:endParaRPr kumimoji="1" lang="en-US" altLang="ja-JP" sz="1400" b="1" u="sng" dirty="0">
              <a:latin typeface="Yu Gothic UI" panose="020B0500000000000000" pitchFamily="50" charset="-128"/>
              <a:ea typeface="Yu Gothic UI" panose="020B0500000000000000" pitchFamily="50" charset="-128"/>
            </a:endParaRPr>
          </a:p>
          <a:p>
            <a:endParaRPr kumimoji="1" lang="en-US" altLang="ja-JP" sz="1400" b="1" u="sng" dirty="0">
              <a:latin typeface="Yu Gothic UI" panose="020B0500000000000000" pitchFamily="50" charset="-128"/>
              <a:ea typeface="Yu Gothic UI" panose="020B0500000000000000" pitchFamily="50" charset="-128"/>
            </a:endParaRPr>
          </a:p>
          <a:p>
            <a:r>
              <a:rPr kumimoji="1" lang="en-US" altLang="ja-JP" sz="1200" b="1" dirty="0">
                <a:latin typeface="Yu Gothic UI" panose="020B0500000000000000" pitchFamily="50" charset="-128"/>
                <a:ea typeface="Yu Gothic UI" panose="020B0500000000000000" pitchFamily="50" charset="-128"/>
              </a:rPr>
              <a:t>※</a:t>
            </a:r>
            <a:r>
              <a:rPr kumimoji="1" lang="ja-JP" altLang="en-US" sz="1200" b="1" dirty="0">
                <a:latin typeface="Yu Gothic UI" panose="020B0500000000000000" pitchFamily="50" charset="-128"/>
                <a:ea typeface="Yu Gothic UI" panose="020B0500000000000000" pitchFamily="50" charset="-128"/>
              </a:rPr>
              <a:t>写真提供のお願い</a:t>
            </a:r>
            <a:endParaRPr kumimoji="1" lang="en-US" altLang="ja-JP" sz="1200" b="1" dirty="0">
              <a:latin typeface="Yu Gothic UI" panose="020B0500000000000000" pitchFamily="50" charset="-128"/>
              <a:ea typeface="Yu Gothic UI" panose="020B0500000000000000" pitchFamily="50" charset="-128"/>
            </a:endParaRPr>
          </a:p>
          <a:p>
            <a:r>
              <a:rPr kumimoji="1" lang="ja-JP" altLang="en-US" sz="1200" b="1" dirty="0">
                <a:latin typeface="Yu Gothic UI" panose="020B0500000000000000" pitchFamily="50" charset="-128"/>
                <a:ea typeface="Yu Gothic UI" panose="020B0500000000000000" pitchFamily="50" charset="-128"/>
              </a:rPr>
              <a:t>　来場者向け</a:t>
            </a:r>
            <a:r>
              <a:rPr kumimoji="1" lang="en-US" altLang="ja-JP" sz="1200" b="1" dirty="0">
                <a:latin typeface="Yu Gothic UI" panose="020B0500000000000000" pitchFamily="50" charset="-128"/>
                <a:ea typeface="Yu Gothic UI" panose="020B0500000000000000" pitchFamily="50" charset="-128"/>
              </a:rPr>
              <a:t>PR</a:t>
            </a:r>
            <a:r>
              <a:rPr kumimoji="1" lang="ja-JP" altLang="en-US" sz="1200" b="1" dirty="0">
                <a:latin typeface="Yu Gothic UI" panose="020B0500000000000000" pitchFamily="50" charset="-128"/>
                <a:ea typeface="Yu Gothic UI" panose="020B0500000000000000" pitchFamily="50" charset="-128"/>
              </a:rPr>
              <a:t>に使用するための写真（生産者の顔が写ったもの）の</a:t>
            </a:r>
            <a:endParaRPr kumimoji="1" lang="en-US" altLang="ja-JP" sz="1200" b="1" dirty="0">
              <a:latin typeface="Yu Gothic UI" panose="020B0500000000000000" pitchFamily="50" charset="-128"/>
              <a:ea typeface="Yu Gothic UI" panose="020B0500000000000000" pitchFamily="50" charset="-128"/>
            </a:endParaRPr>
          </a:p>
          <a:p>
            <a:r>
              <a:rPr kumimoji="1" lang="ja-JP" altLang="en-US" sz="1200" b="1" dirty="0">
                <a:latin typeface="Yu Gothic UI" panose="020B0500000000000000" pitchFamily="50" charset="-128"/>
                <a:ea typeface="Yu Gothic UI" panose="020B0500000000000000" pitchFamily="50" charset="-128"/>
              </a:rPr>
              <a:t>　提供をお願いします。詳細については後日、参加希望者にお知らせします。</a:t>
            </a:r>
            <a:endParaRPr kumimoji="1" lang="en-US" altLang="ja-JP" sz="1200" b="1" dirty="0">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B10FCB32-8B92-429F-B52E-B28E67CC7A2D}"/>
              </a:ext>
            </a:extLst>
          </p:cNvPr>
          <p:cNvSpPr txBox="1"/>
          <p:nvPr/>
        </p:nvSpPr>
        <p:spPr>
          <a:xfrm>
            <a:off x="80264" y="1512117"/>
            <a:ext cx="5668904" cy="1338828"/>
          </a:xfrm>
          <a:prstGeom prst="rect">
            <a:avLst/>
          </a:prstGeom>
          <a:noFill/>
        </p:spPr>
        <p:txBody>
          <a:bodyPr wrap="square" rtlCol="0">
            <a:spAutoFit/>
          </a:bodyPr>
          <a:lstStyle/>
          <a:p>
            <a:pPr>
              <a:spcAft>
                <a:spcPts val="617"/>
              </a:spcAft>
            </a:pPr>
            <a:r>
              <a:rPr kumimoji="1" lang="ja-JP" altLang="en-US" sz="1400" b="1" spc="100" dirty="0">
                <a:latin typeface="Yu Gothic UI" panose="020B0500000000000000" pitchFamily="50" charset="-128"/>
                <a:ea typeface="Yu Gothic UI" panose="020B0500000000000000" pitchFamily="50" charset="-128"/>
              </a:rPr>
              <a:t>◆開催日時　</a:t>
            </a:r>
            <a:r>
              <a:rPr kumimoji="1" lang="en-US" altLang="ja-JP" sz="1400" b="1" spc="100" dirty="0">
                <a:latin typeface="Yu Gothic UI" panose="020B0500000000000000" pitchFamily="50" charset="-128"/>
                <a:ea typeface="Yu Gothic UI" panose="020B0500000000000000" pitchFamily="50" charset="-128"/>
              </a:rPr>
              <a:t>2021</a:t>
            </a:r>
            <a:r>
              <a:rPr kumimoji="1" lang="ja-JP" altLang="en-US" sz="1400" b="1" spc="100" dirty="0">
                <a:latin typeface="Yu Gothic UI" panose="020B0500000000000000" pitchFamily="50" charset="-128"/>
                <a:ea typeface="Yu Gothic UI" panose="020B0500000000000000" pitchFamily="50" charset="-128"/>
              </a:rPr>
              <a:t>年</a:t>
            </a:r>
            <a:r>
              <a:rPr kumimoji="1" lang="en-US" altLang="ja-JP" sz="2400" b="1" spc="100" dirty="0">
                <a:latin typeface="Yu Gothic UI" panose="020B0500000000000000" pitchFamily="50" charset="-128"/>
                <a:ea typeface="Yu Gothic UI" panose="020B0500000000000000" pitchFamily="50" charset="-128"/>
              </a:rPr>
              <a:t>7</a:t>
            </a:r>
            <a:r>
              <a:rPr kumimoji="1" lang="ja-JP" altLang="en-US" sz="2400" b="1" spc="100" dirty="0">
                <a:latin typeface="Yu Gothic UI" panose="020B0500000000000000" pitchFamily="50" charset="-128"/>
                <a:ea typeface="Yu Gothic UI" panose="020B0500000000000000" pitchFamily="50" charset="-128"/>
              </a:rPr>
              <a:t>月</a:t>
            </a:r>
            <a:r>
              <a:rPr kumimoji="1" lang="en-US" altLang="ja-JP" sz="2400" b="1" spc="100" dirty="0">
                <a:latin typeface="Yu Gothic UI" panose="020B0500000000000000" pitchFamily="50" charset="-128"/>
                <a:ea typeface="Yu Gothic UI" panose="020B0500000000000000" pitchFamily="50" charset="-128"/>
              </a:rPr>
              <a:t>20</a:t>
            </a:r>
            <a:r>
              <a:rPr kumimoji="1" lang="ja-JP" altLang="en-US" sz="2400" b="1" spc="100" dirty="0">
                <a:latin typeface="Yu Gothic UI" panose="020B0500000000000000" pitchFamily="50" charset="-128"/>
                <a:ea typeface="Yu Gothic UI" panose="020B0500000000000000" pitchFamily="50" charset="-128"/>
              </a:rPr>
              <a:t>日</a:t>
            </a:r>
            <a:r>
              <a:rPr kumimoji="1" lang="en-US" altLang="ja-JP" sz="1400" b="1" spc="100" dirty="0">
                <a:latin typeface="Yu Gothic UI" panose="020B0500000000000000" pitchFamily="50" charset="-128"/>
                <a:ea typeface="Yu Gothic UI" panose="020B0500000000000000" pitchFamily="50" charset="-128"/>
              </a:rPr>
              <a:t>(</a:t>
            </a:r>
            <a:r>
              <a:rPr kumimoji="1" lang="ja-JP" altLang="en-US" sz="1400" b="1" spc="100" dirty="0">
                <a:latin typeface="Yu Gothic UI" panose="020B0500000000000000" pitchFamily="50" charset="-128"/>
                <a:ea typeface="Yu Gothic UI" panose="020B0500000000000000" pitchFamily="50" charset="-128"/>
              </a:rPr>
              <a:t>火</a:t>
            </a:r>
            <a:r>
              <a:rPr kumimoji="1" lang="en-US" altLang="ja-JP" sz="1400" b="1" spc="100" dirty="0">
                <a:latin typeface="Yu Gothic UI" panose="020B0500000000000000" pitchFamily="50" charset="-128"/>
                <a:ea typeface="Yu Gothic UI" panose="020B0500000000000000" pitchFamily="50" charset="-128"/>
              </a:rPr>
              <a:t>) 13:00</a:t>
            </a:r>
            <a:r>
              <a:rPr kumimoji="1" lang="ja-JP" altLang="en-US" sz="1400" b="1" spc="100" dirty="0">
                <a:latin typeface="Yu Gothic UI" panose="020B0500000000000000" pitchFamily="50" charset="-128"/>
                <a:ea typeface="Yu Gothic UI" panose="020B0500000000000000" pitchFamily="50" charset="-128"/>
              </a:rPr>
              <a:t>～</a:t>
            </a:r>
            <a:r>
              <a:rPr kumimoji="1" lang="en-US" altLang="ja-JP" sz="1400" b="1" spc="100" dirty="0">
                <a:latin typeface="Yu Gothic UI" panose="020B0500000000000000" pitchFamily="50" charset="-128"/>
                <a:ea typeface="Yu Gothic UI" panose="020B0500000000000000" pitchFamily="50" charset="-128"/>
              </a:rPr>
              <a:t>16:00</a:t>
            </a:r>
          </a:p>
          <a:p>
            <a:pPr>
              <a:spcAft>
                <a:spcPts val="617"/>
              </a:spcAft>
            </a:pPr>
            <a:r>
              <a:rPr kumimoji="1" lang="ja-JP" altLang="en-US" sz="1400" b="1" spc="100" dirty="0">
                <a:latin typeface="Yu Gothic UI" panose="020B0500000000000000" pitchFamily="50" charset="-128"/>
                <a:ea typeface="Yu Gothic UI" panose="020B0500000000000000" pitchFamily="50" charset="-128"/>
              </a:rPr>
              <a:t>◆場　　所</a:t>
            </a:r>
            <a:r>
              <a:rPr kumimoji="1" lang="ja-JP" altLang="en-US" sz="1400" spc="100" dirty="0">
                <a:latin typeface="Yu Gothic UI" panose="020B0500000000000000" pitchFamily="50" charset="-128"/>
                <a:ea typeface="Yu Gothic UI" panose="020B0500000000000000" pitchFamily="50" charset="-128"/>
              </a:rPr>
              <a:t>　</a:t>
            </a:r>
            <a:r>
              <a:rPr kumimoji="1" lang="ja-JP" altLang="en-US" sz="1400" b="1" spc="100" dirty="0">
                <a:latin typeface="Yu Gothic UI" panose="020B0500000000000000" pitchFamily="50" charset="-128"/>
                <a:ea typeface="Yu Gothic UI" panose="020B0500000000000000" pitchFamily="50" charset="-128"/>
              </a:rPr>
              <a:t>石川県地場産業振興センター本館</a:t>
            </a:r>
            <a:r>
              <a:rPr kumimoji="1" lang="en-US" altLang="ja-JP" sz="1400" b="1" spc="100" dirty="0">
                <a:latin typeface="Yu Gothic UI" panose="020B0500000000000000" pitchFamily="50" charset="-128"/>
                <a:ea typeface="Yu Gothic UI" panose="020B0500000000000000" pitchFamily="50" charset="-128"/>
              </a:rPr>
              <a:t>1F</a:t>
            </a:r>
            <a:r>
              <a:rPr kumimoji="1" lang="ja-JP" altLang="en-US" sz="1400" b="1" spc="100" dirty="0">
                <a:latin typeface="Yu Gothic UI" panose="020B0500000000000000" pitchFamily="50" charset="-128"/>
                <a:ea typeface="Yu Gothic UI" panose="020B0500000000000000" pitchFamily="50" charset="-128"/>
              </a:rPr>
              <a:t> 大ホール</a:t>
            </a:r>
            <a:endParaRPr kumimoji="1" lang="en-US" altLang="ja-JP" sz="1400" b="1" spc="100" dirty="0">
              <a:latin typeface="Yu Gothic UI" panose="020B0500000000000000" pitchFamily="50" charset="-128"/>
              <a:ea typeface="Yu Gothic UI" panose="020B0500000000000000" pitchFamily="50" charset="-128"/>
            </a:endParaRPr>
          </a:p>
          <a:p>
            <a:pPr>
              <a:spcAft>
                <a:spcPts val="617"/>
              </a:spcAft>
            </a:pPr>
            <a:r>
              <a:rPr kumimoji="1" lang="ja-JP" altLang="en-US" sz="1400" b="1" spc="100" dirty="0">
                <a:latin typeface="Yu Gothic UI" panose="020B0500000000000000" pitchFamily="50" charset="-128"/>
                <a:ea typeface="Yu Gothic UI" panose="020B0500000000000000" pitchFamily="50" charset="-128"/>
              </a:rPr>
              <a:t>◆主　　催　石川県、</a:t>
            </a:r>
            <a:r>
              <a:rPr kumimoji="1" lang="en-US" altLang="ja-JP" sz="1400" b="1" spc="100" dirty="0">
                <a:latin typeface="Yu Gothic UI" panose="020B0500000000000000" pitchFamily="50" charset="-128"/>
                <a:ea typeface="Yu Gothic UI" panose="020B0500000000000000" pitchFamily="50" charset="-128"/>
              </a:rPr>
              <a:t>(</a:t>
            </a:r>
            <a:r>
              <a:rPr kumimoji="1" lang="ja-JP" altLang="en-US" sz="1400" b="1" spc="100" dirty="0">
                <a:latin typeface="Yu Gothic UI" panose="020B0500000000000000" pitchFamily="50" charset="-128"/>
                <a:ea typeface="Yu Gothic UI" panose="020B0500000000000000" pitchFamily="50" charset="-128"/>
              </a:rPr>
              <a:t>公財</a:t>
            </a:r>
            <a:r>
              <a:rPr kumimoji="1" lang="en-US" altLang="ja-JP" sz="1400" b="1" spc="100" dirty="0">
                <a:latin typeface="Yu Gothic UI" panose="020B0500000000000000" pitchFamily="50" charset="-128"/>
                <a:ea typeface="Yu Gothic UI" panose="020B0500000000000000" pitchFamily="50" charset="-128"/>
              </a:rPr>
              <a:t>)</a:t>
            </a:r>
            <a:r>
              <a:rPr kumimoji="1" lang="ja-JP" altLang="en-US" sz="1400" b="1" spc="100" dirty="0">
                <a:latin typeface="Yu Gothic UI" panose="020B0500000000000000" pitchFamily="50" charset="-128"/>
                <a:ea typeface="Yu Gothic UI" panose="020B0500000000000000" pitchFamily="50" charset="-128"/>
              </a:rPr>
              <a:t>いしかわ農業総合支援機</a:t>
            </a:r>
            <a:r>
              <a:rPr kumimoji="1" lang="en-US" altLang="ja-JP" sz="1400" b="1" spc="100" dirty="0">
                <a:latin typeface="Yu Gothic UI" panose="020B0500000000000000" pitchFamily="50" charset="-128"/>
                <a:ea typeface="Yu Gothic UI" panose="020B0500000000000000" pitchFamily="50" charset="-128"/>
              </a:rPr>
              <a:t>(INATO)</a:t>
            </a:r>
          </a:p>
          <a:p>
            <a:r>
              <a:rPr kumimoji="1" lang="ja-JP" altLang="en-US" sz="1400" b="1" spc="100" dirty="0">
                <a:latin typeface="Yu Gothic UI" panose="020B0500000000000000" pitchFamily="50" charset="-128"/>
                <a:ea typeface="Yu Gothic UI" panose="020B0500000000000000" pitchFamily="50" charset="-128"/>
              </a:rPr>
              <a:t>◆共　　催　</a:t>
            </a:r>
            <a:r>
              <a:rPr kumimoji="1" lang="en-US" altLang="ja-JP" sz="1400" b="1" spc="100" dirty="0">
                <a:latin typeface="Yu Gothic UI" panose="020B0500000000000000" pitchFamily="50" charset="-128"/>
                <a:ea typeface="Yu Gothic UI" panose="020B0500000000000000" pitchFamily="50" charset="-128"/>
              </a:rPr>
              <a:t>(</a:t>
            </a:r>
            <a:r>
              <a:rPr kumimoji="1" lang="ja-JP" altLang="en-US" sz="1400" b="1" spc="100" dirty="0">
                <a:latin typeface="Yu Gothic UI" panose="020B0500000000000000" pitchFamily="50" charset="-128"/>
                <a:ea typeface="Yu Gothic UI" panose="020B0500000000000000" pitchFamily="50" charset="-128"/>
              </a:rPr>
              <a:t>公財</a:t>
            </a:r>
            <a:r>
              <a:rPr kumimoji="1" lang="en-US" altLang="ja-JP" sz="1400" b="1" spc="100" dirty="0">
                <a:latin typeface="Yu Gothic UI" panose="020B0500000000000000" pitchFamily="50" charset="-128"/>
                <a:ea typeface="Yu Gothic UI" panose="020B0500000000000000" pitchFamily="50" charset="-128"/>
              </a:rPr>
              <a:t>)</a:t>
            </a:r>
            <a:r>
              <a:rPr kumimoji="1" lang="ja-JP" altLang="en-US" sz="1400" b="1" spc="100" dirty="0">
                <a:latin typeface="Yu Gothic UI" panose="020B0500000000000000" pitchFamily="50" charset="-128"/>
                <a:ea typeface="Yu Gothic UI" panose="020B0500000000000000" pitchFamily="50" charset="-128"/>
              </a:rPr>
              <a:t>石川県産業創出支援機構</a:t>
            </a:r>
            <a:r>
              <a:rPr kumimoji="1" lang="en-US" altLang="ja-JP" sz="1400" b="1" spc="100" dirty="0">
                <a:latin typeface="Yu Gothic UI" panose="020B0500000000000000" pitchFamily="50" charset="-128"/>
                <a:ea typeface="Yu Gothic UI" panose="020B0500000000000000" pitchFamily="50" charset="-128"/>
              </a:rPr>
              <a:t>(ISICO)</a:t>
            </a:r>
          </a:p>
        </p:txBody>
      </p:sp>
      <p:sp>
        <p:nvSpPr>
          <p:cNvPr id="5" name="楕円 4">
            <a:extLst>
              <a:ext uri="{FF2B5EF4-FFF2-40B4-BE49-F238E27FC236}">
                <a16:creationId xmlns:a16="http://schemas.microsoft.com/office/drawing/2014/main" id="{B5686472-D7A5-459B-BF96-4BDA38B7BAE5}"/>
              </a:ext>
            </a:extLst>
          </p:cNvPr>
          <p:cNvSpPr/>
          <p:nvPr/>
        </p:nvSpPr>
        <p:spPr>
          <a:xfrm>
            <a:off x="5450933" y="1545767"/>
            <a:ext cx="1224000" cy="1224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kumimoji="1" lang="ja-JP" altLang="en-US" sz="2000" b="1" spc="200" dirty="0">
                <a:latin typeface="コーポレート・ロゴＭ" panose="02000600000000000000" pitchFamily="2" charset="-128"/>
                <a:ea typeface="コーポレート・ロゴＭ" panose="02000600000000000000" pitchFamily="2" charset="-128"/>
              </a:rPr>
              <a:t>出展者募集</a:t>
            </a:r>
          </a:p>
        </p:txBody>
      </p:sp>
      <p:sp>
        <p:nvSpPr>
          <p:cNvPr id="17" name="テキスト ボックス 16">
            <a:extLst>
              <a:ext uri="{FF2B5EF4-FFF2-40B4-BE49-F238E27FC236}">
                <a16:creationId xmlns:a16="http://schemas.microsoft.com/office/drawing/2014/main" id="{8690C212-70C2-4F1B-A30E-0D19AAA9E45B}"/>
              </a:ext>
            </a:extLst>
          </p:cNvPr>
          <p:cNvSpPr txBox="1"/>
          <p:nvPr/>
        </p:nvSpPr>
        <p:spPr>
          <a:xfrm>
            <a:off x="205793" y="6945242"/>
            <a:ext cx="6633157" cy="646331"/>
          </a:xfrm>
          <a:prstGeom prst="rect">
            <a:avLst/>
          </a:prstGeom>
          <a:noFill/>
        </p:spPr>
        <p:txBody>
          <a:bodyPr wrap="square" rtlCol="0">
            <a:spAutoFit/>
          </a:bodyPr>
          <a:lstStyle/>
          <a:p>
            <a:r>
              <a:rPr kumimoji="1" lang="ja-JP" altLang="en-US" sz="1400" dirty="0">
                <a:solidFill>
                  <a:sysClr val="windowText" lastClr="000000"/>
                </a:solidFill>
                <a:latin typeface="コーポレート・ロゴＢ" panose="02000600000000000000" pitchFamily="2" charset="-128"/>
                <a:ea typeface="コーポレート・ロゴＢ" panose="02000600000000000000" pitchFamily="2" charset="-128"/>
              </a:rPr>
              <a:t>個別懇談コーナー</a:t>
            </a:r>
          </a:p>
          <a:p>
            <a:r>
              <a:rPr kumimoji="1" lang="ja-JP" altLang="en-US" sz="1100" dirty="0">
                <a:latin typeface="Yu Gothic UI" panose="020B0500000000000000" pitchFamily="50" charset="-128"/>
                <a:ea typeface="Yu Gothic UI" panose="020B0500000000000000" pitchFamily="50" charset="-128"/>
              </a:rPr>
              <a:t>食品事業者とのマッチングを事前に調整し、当日は会場にて個別懇談を行います。</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食品事業者に食材を売り込みたい方、じっくりと懇談したい方にお勧めです。</a:t>
            </a:r>
            <a:endParaRPr kumimoji="1" lang="en-US" altLang="ja-JP" sz="1100"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DD91AB92-8EA4-4773-AAF7-497DF3CBB983}"/>
              </a:ext>
            </a:extLst>
          </p:cNvPr>
          <p:cNvSpPr/>
          <p:nvPr/>
        </p:nvSpPr>
        <p:spPr>
          <a:xfrm>
            <a:off x="158825" y="5848985"/>
            <a:ext cx="71760" cy="10387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FD00871-C765-40CF-A453-3F3E603AD51E}"/>
              </a:ext>
            </a:extLst>
          </p:cNvPr>
          <p:cNvSpPr/>
          <p:nvPr/>
        </p:nvSpPr>
        <p:spPr>
          <a:xfrm>
            <a:off x="158791" y="6951193"/>
            <a:ext cx="71794" cy="64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D5110E4-377A-4E28-B5B5-1422DE8191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25967" y="4692113"/>
            <a:ext cx="1800000" cy="1007343"/>
          </a:xfrm>
          <a:prstGeom prst="rect">
            <a:avLst/>
          </a:prstGeom>
        </p:spPr>
      </p:pic>
    </p:spTree>
    <p:extLst>
      <p:ext uri="{BB962C8B-B14F-4D97-AF65-F5344CB8AC3E}">
        <p14:creationId xmlns:p14="http://schemas.microsoft.com/office/powerpoint/2010/main" val="61553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584A7-06B2-4942-B96D-EB0E6D756006}"/>
              </a:ext>
            </a:extLst>
          </p:cNvPr>
          <p:cNvSpPr>
            <a:spLocks noGrp="1"/>
          </p:cNvSpPr>
          <p:nvPr>
            <p:ph type="title"/>
          </p:nvPr>
        </p:nvSpPr>
        <p:spPr>
          <a:xfrm>
            <a:off x="-225664" y="44330"/>
            <a:ext cx="7257610" cy="469475"/>
          </a:xfrm>
        </p:spPr>
        <p:txBody>
          <a:bodyPr wrap="none">
            <a:noAutofit/>
          </a:bodyPr>
          <a:lstStyle/>
          <a:p>
            <a:pPr algn="ctr"/>
            <a:r>
              <a:rPr lang="ja-JP" altLang="en-US" sz="2600" b="1" dirty="0">
                <a:latin typeface="コーポレート・ロゴＭ" panose="02000600000000000000" pitchFamily="2" charset="-128"/>
                <a:ea typeface="コーポレート・ロゴＭ" panose="02000600000000000000" pitchFamily="2" charset="-128"/>
              </a:rPr>
              <a:t>地産地消受注懇談会</a:t>
            </a:r>
            <a:r>
              <a:rPr lang="en-US" altLang="ja-JP" sz="2600" b="1" dirty="0">
                <a:latin typeface="コーポレート・ロゴＭ" panose="02000600000000000000" pitchFamily="2" charset="-128"/>
                <a:ea typeface="コーポレート・ロゴＭ" panose="02000600000000000000" pitchFamily="2" charset="-128"/>
              </a:rPr>
              <a:t>2021</a:t>
            </a:r>
            <a:r>
              <a:rPr lang="ja-JP" altLang="en-US" sz="2600" b="1" dirty="0">
                <a:latin typeface="コーポレート・ロゴＭ" panose="02000600000000000000" pitchFamily="2" charset="-128"/>
                <a:ea typeface="コーポレート・ロゴＭ" panose="02000600000000000000" pitchFamily="2" charset="-128"/>
              </a:rPr>
              <a:t>夏　出展申込書</a:t>
            </a:r>
          </a:p>
        </p:txBody>
      </p:sp>
      <p:graphicFrame>
        <p:nvGraphicFramePr>
          <p:cNvPr id="9" name="表 8">
            <a:extLst>
              <a:ext uri="{FF2B5EF4-FFF2-40B4-BE49-F238E27FC236}">
                <a16:creationId xmlns:a16="http://schemas.microsoft.com/office/drawing/2014/main" id="{BE87DC73-B4AF-4447-96BE-FFCF25188DE9}"/>
              </a:ext>
            </a:extLst>
          </p:cNvPr>
          <p:cNvGraphicFramePr>
            <a:graphicFrameLocks noGrp="1"/>
          </p:cNvGraphicFramePr>
          <p:nvPr>
            <p:extLst>
              <p:ext uri="{D42A27DB-BD31-4B8C-83A1-F6EECF244321}">
                <p14:modId xmlns:p14="http://schemas.microsoft.com/office/powerpoint/2010/main" val="708069069"/>
              </p:ext>
            </p:extLst>
          </p:nvPr>
        </p:nvGraphicFramePr>
        <p:xfrm>
          <a:off x="127618" y="927041"/>
          <a:ext cx="6620795" cy="1980000"/>
        </p:xfrm>
        <a:graphic>
          <a:graphicData uri="http://schemas.openxmlformats.org/drawingml/2006/table">
            <a:tbl>
              <a:tblPr firstRow="1" bandRow="1">
                <a:tableStyleId>{5940675A-B579-460E-94D1-54222C63F5DA}</a:tableStyleId>
              </a:tblPr>
              <a:tblGrid>
                <a:gridCol w="1220795">
                  <a:extLst>
                    <a:ext uri="{9D8B030D-6E8A-4147-A177-3AD203B41FA5}">
                      <a16:colId xmlns:a16="http://schemas.microsoft.com/office/drawing/2014/main" val="3794990913"/>
                    </a:ext>
                  </a:extLst>
                </a:gridCol>
                <a:gridCol w="828000">
                  <a:extLst>
                    <a:ext uri="{9D8B030D-6E8A-4147-A177-3AD203B41FA5}">
                      <a16:colId xmlns:a16="http://schemas.microsoft.com/office/drawing/2014/main" val="1048325346"/>
                    </a:ext>
                  </a:extLst>
                </a:gridCol>
                <a:gridCol w="1872000">
                  <a:extLst>
                    <a:ext uri="{9D8B030D-6E8A-4147-A177-3AD203B41FA5}">
                      <a16:colId xmlns:a16="http://schemas.microsoft.com/office/drawing/2014/main" val="1755597995"/>
                    </a:ext>
                  </a:extLst>
                </a:gridCol>
                <a:gridCol w="828000">
                  <a:extLst>
                    <a:ext uri="{9D8B030D-6E8A-4147-A177-3AD203B41FA5}">
                      <a16:colId xmlns:a16="http://schemas.microsoft.com/office/drawing/2014/main" val="289686253"/>
                    </a:ext>
                  </a:extLst>
                </a:gridCol>
                <a:gridCol w="1872000">
                  <a:extLst>
                    <a:ext uri="{9D8B030D-6E8A-4147-A177-3AD203B41FA5}">
                      <a16:colId xmlns:a16="http://schemas.microsoft.com/office/drawing/2014/main" val="1078729710"/>
                    </a:ext>
                  </a:extLst>
                </a:gridCol>
              </a:tblGrid>
              <a:tr h="360000">
                <a:tc>
                  <a:txBody>
                    <a:bodyPr/>
                    <a:lstStyle/>
                    <a:p>
                      <a:pPr algn="ctr"/>
                      <a:r>
                        <a:rPr kumimoji="1" lang="ja-JP" altLang="en-US" sz="1200" dirty="0">
                          <a:latin typeface="Yu Gothic UI" panose="020B0500000000000000" pitchFamily="50" charset="-128"/>
                          <a:ea typeface="Yu Gothic UI" panose="020B0500000000000000" pitchFamily="50" charset="-128"/>
                        </a:rPr>
                        <a:t>事業所名</a:t>
                      </a:r>
                    </a:p>
                  </a:txBody>
                  <a:tcPr marL="94077" marR="94077" marT="47039" marB="47039" anchor="ctr"/>
                </a:tc>
                <a:tc gridSpan="4">
                  <a:txBody>
                    <a:bodyPr/>
                    <a:lstStyle/>
                    <a:p>
                      <a:endParaRPr kumimoji="1" lang="ja-JP" altLang="en-US" sz="1100" dirty="0">
                        <a:latin typeface="Yu Gothic UI" panose="020B0500000000000000" pitchFamily="50" charset="-128"/>
                        <a:ea typeface="Yu Gothic UI" panose="020B0500000000000000" pitchFamily="50" charset="-128"/>
                      </a:endParaRPr>
                    </a:p>
                  </a:txBody>
                  <a:tcPr marL="94077" marR="94077" marT="47039" marB="47039"/>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4999903"/>
                  </a:ext>
                </a:extLst>
              </a:tr>
              <a:tr h="540000">
                <a:tc rowSpan="2">
                  <a:txBody>
                    <a:bodyPr/>
                    <a:lstStyle/>
                    <a:p>
                      <a:pPr algn="ctr"/>
                      <a:r>
                        <a:rPr kumimoji="1" lang="ja-JP" altLang="en-US" sz="1200" dirty="0">
                          <a:latin typeface="Yu Gothic UI" panose="020B0500000000000000" pitchFamily="50" charset="-128"/>
                          <a:ea typeface="Yu Gothic UI" panose="020B0500000000000000" pitchFamily="50" charset="-128"/>
                        </a:rPr>
                        <a:t>所在地</a:t>
                      </a:r>
                    </a:p>
                  </a:txBody>
                  <a:tcPr marL="94077" marR="94077" marT="47039" marB="47039" anchor="ctr"/>
                </a:tc>
                <a:tc gridSpan="4">
                  <a:txBody>
                    <a:bodyPr/>
                    <a:lstStyle/>
                    <a:p>
                      <a:r>
                        <a:rPr kumimoji="1" lang="ja-JP" altLang="en-US" sz="1100" dirty="0">
                          <a:latin typeface="Yu Gothic UI" panose="020B0500000000000000" pitchFamily="50" charset="-128"/>
                          <a:ea typeface="Yu Gothic UI" panose="020B0500000000000000" pitchFamily="50" charset="-128"/>
                        </a:rPr>
                        <a:t>〒</a:t>
                      </a:r>
                      <a:endParaRPr kumimoji="1" lang="en-US" altLang="ja-JP" sz="1100" dirty="0">
                        <a:latin typeface="Yu Gothic UI" panose="020B0500000000000000" pitchFamily="50" charset="-128"/>
                        <a:ea typeface="Yu Gothic UI" panose="020B0500000000000000" pitchFamily="50" charset="-128"/>
                      </a:endParaRPr>
                    </a:p>
                  </a:txBody>
                  <a:tcPr marL="94077" marR="94077" marT="47039" marB="47039"/>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7739538"/>
                  </a:ext>
                </a:extLst>
              </a:tr>
              <a:tr h="360000">
                <a:tc vMerge="1">
                  <a:txBody>
                    <a:bodyPr/>
                    <a:lstStyle/>
                    <a:p>
                      <a:endParaRPr kumimoji="1" lang="ja-JP" altLang="en-US"/>
                    </a:p>
                  </a:txBody>
                  <a:tcPr/>
                </a:tc>
                <a:tc>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r>
                        <a:rPr kumimoji="1" lang="en-US" altLang="ja-JP" sz="1100" dirty="0">
                          <a:latin typeface="Yu Gothic UI" panose="020B0500000000000000" pitchFamily="50" charset="-128"/>
                          <a:ea typeface="Yu Gothic UI" panose="020B0500000000000000" pitchFamily="50" charset="-128"/>
                        </a:rPr>
                        <a:t>TEL</a:t>
                      </a:r>
                    </a:p>
                  </a:txBody>
                  <a:tcPr marL="36000" marR="36000" marT="36000" marB="36000" anchor="ctr"/>
                </a:tc>
                <a:tc>
                  <a:txBody>
                    <a:bodyPr/>
                    <a:lstStyle/>
                    <a:p>
                      <a:endParaRPr kumimoji="1" lang="ja-JP" altLang="en-US" dirty="0">
                        <a:latin typeface="Yu Gothic UI" panose="020B0500000000000000" pitchFamily="50" charset="-128"/>
                        <a:ea typeface="Yu Gothic UI" panose="020B0500000000000000" pitchFamily="50" charset="-128"/>
                      </a:endParaRPr>
                    </a:p>
                  </a:txBody>
                  <a:tcPr marL="94077" marR="94077" marT="47039" marB="47039" anchor="ctr"/>
                </a:tc>
                <a:tc>
                  <a:txBody>
                    <a:bodyPr/>
                    <a:lstStyle/>
                    <a:p>
                      <a:pPr algn="ctr"/>
                      <a:r>
                        <a:rPr kumimoji="1" lang="en-US" altLang="ja-JP" sz="1100" dirty="0">
                          <a:latin typeface="Yu Gothic UI" panose="020B0500000000000000" pitchFamily="50" charset="-128"/>
                          <a:ea typeface="Yu Gothic UI" panose="020B0500000000000000" pitchFamily="50" charset="-128"/>
                        </a:rPr>
                        <a:t>FAX</a:t>
                      </a:r>
                    </a:p>
                  </a:txBody>
                  <a:tcPr marL="36000" marR="36000" marT="36000" marB="36000" anchor="ctr"/>
                </a:tc>
                <a:tc>
                  <a:txBody>
                    <a:bodyPr/>
                    <a:lstStyle/>
                    <a:p>
                      <a:endParaRPr kumimoji="1" lang="ja-JP" altLang="en-US" dirty="0">
                        <a:latin typeface="Yu Gothic UI" panose="020B0500000000000000" pitchFamily="50" charset="-128"/>
                        <a:ea typeface="Yu Gothic UI" panose="020B0500000000000000" pitchFamily="50" charset="-128"/>
                      </a:endParaRPr>
                    </a:p>
                  </a:txBody>
                  <a:tcPr marL="94077" marR="94077" marT="47039" marB="47039"/>
                </a:tc>
                <a:extLst>
                  <a:ext uri="{0D108BD9-81ED-4DB2-BD59-A6C34878D82A}">
                    <a16:rowId xmlns:a16="http://schemas.microsoft.com/office/drawing/2014/main" val="394267384"/>
                  </a:ext>
                </a:extLst>
              </a:tr>
              <a:tr h="360000">
                <a:tc rowSpan="2">
                  <a:txBody>
                    <a:bodyPr/>
                    <a:lstStyle/>
                    <a:p>
                      <a:pPr algn="ctr"/>
                      <a:r>
                        <a:rPr kumimoji="1" lang="ja-JP" altLang="en-US" sz="1200" dirty="0">
                          <a:latin typeface="Yu Gothic UI" panose="020B0500000000000000" pitchFamily="50" charset="-128"/>
                          <a:ea typeface="Yu Gothic UI" panose="020B0500000000000000" pitchFamily="50" charset="-128"/>
                        </a:rPr>
                        <a:t>ご担当者</a:t>
                      </a:r>
                    </a:p>
                  </a:txBody>
                  <a:tcPr anchor="ctr"/>
                </a:tc>
                <a:tc>
                  <a:txBody>
                    <a:bodyPr/>
                    <a:lstStyle/>
                    <a:p>
                      <a:pPr algn="ctr"/>
                      <a:r>
                        <a:rPr kumimoji="1" lang="ja-JP" altLang="en-US" sz="1100" dirty="0">
                          <a:latin typeface="Yu Gothic UI" panose="020B0500000000000000" pitchFamily="50" charset="-128"/>
                          <a:ea typeface="Yu Gothic UI" panose="020B0500000000000000" pitchFamily="50" charset="-128"/>
                        </a:rPr>
                        <a:t>所属・役職</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4077" marR="94077" marT="47039" marB="470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dirty="0">
                          <a:latin typeface="Yu Gothic UI" panose="020B0500000000000000" pitchFamily="50" charset="-128"/>
                          <a:ea typeface="Yu Gothic UI" panose="020B0500000000000000" pitchFamily="50" charset="-128"/>
                        </a:rPr>
                        <a:t>氏　　　名</a:t>
                      </a:r>
                      <a:endParaRPr kumimoji="1" lang="ja-JP" altLang="en-US" dirty="0">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4077" marR="94077" marT="47039" marB="4703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13274737"/>
                  </a:ext>
                </a:extLst>
              </a:tr>
              <a:tr h="360000">
                <a:tc vMerge="1">
                  <a:txBody>
                    <a:bodyPr/>
                    <a:lstStyle/>
                    <a:p>
                      <a:pPr algn="ctr"/>
                      <a:endParaRPr kumimoji="1" lang="ja-JP" altLang="en-US" sz="1050" dirty="0"/>
                    </a:p>
                  </a:txBody>
                  <a:tcPr/>
                </a:tc>
                <a:tc>
                  <a:txBody>
                    <a:bodyPr/>
                    <a:lstStyle/>
                    <a:p>
                      <a:pPr algn="ctr"/>
                      <a:r>
                        <a:rPr kumimoji="1" lang="ja-JP" altLang="en-US" sz="1100" dirty="0">
                          <a:latin typeface="Yu Gothic UI" panose="020B0500000000000000" pitchFamily="50" charset="-128"/>
                          <a:ea typeface="Yu Gothic UI" panose="020B0500000000000000" pitchFamily="50" charset="-128"/>
                        </a:rPr>
                        <a:t>携帯電話</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4077" marR="94077" marT="47039" marB="470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dirty="0">
                          <a:latin typeface="Yu Gothic UI" panose="020B0500000000000000" pitchFamily="50" charset="-128"/>
                          <a:ea typeface="Yu Gothic UI" panose="020B0500000000000000" pitchFamily="50" charset="-128"/>
                        </a:rPr>
                        <a:t>メールアドレス</a:t>
                      </a:r>
                      <a:endParaRPr kumimoji="1" lang="ja-JP" altLang="en-US" dirty="0">
                        <a:latin typeface="Yu Gothic UI" panose="020B0500000000000000" pitchFamily="50" charset="-128"/>
                        <a:ea typeface="Yu Gothic UI" panose="020B05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4077" marR="94077" marT="47039" marB="4703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08009360"/>
                  </a:ext>
                </a:extLst>
              </a:tr>
            </a:tbl>
          </a:graphicData>
        </a:graphic>
      </p:graphicFrame>
      <p:sp>
        <p:nvSpPr>
          <p:cNvPr id="20" name="テキスト ボックス 19">
            <a:extLst>
              <a:ext uri="{FF2B5EF4-FFF2-40B4-BE49-F238E27FC236}">
                <a16:creationId xmlns:a16="http://schemas.microsoft.com/office/drawing/2014/main" id="{A2092260-8782-49A6-AD94-3F8E0B589D3E}"/>
              </a:ext>
            </a:extLst>
          </p:cNvPr>
          <p:cNvSpPr txBox="1"/>
          <p:nvPr/>
        </p:nvSpPr>
        <p:spPr>
          <a:xfrm>
            <a:off x="-63000" y="9023539"/>
            <a:ext cx="6984000" cy="313932"/>
          </a:xfrm>
          <a:prstGeom prst="rect">
            <a:avLst/>
          </a:prstGeom>
          <a:noFill/>
        </p:spPr>
        <p:txBody>
          <a:bodyPr wrap="square" rtlCol="0">
            <a:spAutoFit/>
          </a:bodyPr>
          <a:lstStyle/>
          <a:p>
            <a:pPr algn="ctr"/>
            <a:r>
              <a:rPr kumimoji="1" lang="ja-JP" altLang="en-US" sz="1440" dirty="0"/>
              <a:t>･････････････････････････････････････････････････････････････････････････</a:t>
            </a:r>
          </a:p>
        </p:txBody>
      </p:sp>
      <p:sp>
        <p:nvSpPr>
          <p:cNvPr id="17" name="四角形: 角を丸くする 16">
            <a:extLst>
              <a:ext uri="{FF2B5EF4-FFF2-40B4-BE49-F238E27FC236}">
                <a16:creationId xmlns:a16="http://schemas.microsoft.com/office/drawing/2014/main" id="{E78AD418-EBAF-4766-B2B4-4AE4B6E670BB}"/>
              </a:ext>
            </a:extLst>
          </p:cNvPr>
          <p:cNvSpPr/>
          <p:nvPr/>
        </p:nvSpPr>
        <p:spPr>
          <a:xfrm>
            <a:off x="2529000" y="9063810"/>
            <a:ext cx="1800000" cy="19313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latin typeface="Yu Gothic UI" panose="020B0500000000000000" pitchFamily="50" charset="-128"/>
                <a:ea typeface="Yu Gothic UI" panose="020B0500000000000000" pitchFamily="50" charset="-128"/>
              </a:rPr>
              <a:t>お申込み・お問い合わせ先</a:t>
            </a:r>
          </a:p>
        </p:txBody>
      </p:sp>
      <p:sp>
        <p:nvSpPr>
          <p:cNvPr id="14" name="テキスト ボックス 13">
            <a:extLst>
              <a:ext uri="{FF2B5EF4-FFF2-40B4-BE49-F238E27FC236}">
                <a16:creationId xmlns:a16="http://schemas.microsoft.com/office/drawing/2014/main" id="{B93C0BD6-6DCE-4A24-ABD6-7879614EEF73}"/>
              </a:ext>
            </a:extLst>
          </p:cNvPr>
          <p:cNvSpPr txBox="1"/>
          <p:nvPr/>
        </p:nvSpPr>
        <p:spPr>
          <a:xfrm>
            <a:off x="3352011" y="494705"/>
            <a:ext cx="3586238" cy="369332"/>
          </a:xfrm>
          <a:prstGeom prst="rect">
            <a:avLst/>
          </a:prstGeom>
          <a:noFill/>
        </p:spPr>
        <p:txBody>
          <a:bodyPr wrap="none" rtlCol="0">
            <a:spAutoFit/>
          </a:bodyPr>
          <a:lstStyle/>
          <a:p>
            <a:r>
              <a:rPr kumimoji="1" lang="ja-JP" altLang="en-US" b="1" u="sng" dirty="0">
                <a:latin typeface="Yu Gothic UI" panose="020B0500000000000000" pitchFamily="50" charset="-128"/>
                <a:ea typeface="Yu Gothic UI" panose="020B0500000000000000" pitchFamily="50" charset="-128"/>
              </a:rPr>
              <a:t>申込期限　</a:t>
            </a:r>
            <a:r>
              <a:rPr kumimoji="1" lang="en-US" altLang="ja-JP" b="1" u="sng" dirty="0">
                <a:latin typeface="Yu Gothic UI" panose="020B0500000000000000" pitchFamily="50" charset="-128"/>
                <a:ea typeface="Yu Gothic UI" panose="020B0500000000000000" pitchFamily="50" charset="-128"/>
              </a:rPr>
              <a:t>2021</a:t>
            </a:r>
            <a:r>
              <a:rPr kumimoji="1" lang="ja-JP" altLang="en-US" b="1" u="sng" dirty="0">
                <a:latin typeface="Yu Gothic UI" panose="020B0500000000000000" pitchFamily="50" charset="-128"/>
                <a:ea typeface="Yu Gothic UI" panose="020B0500000000000000" pitchFamily="50" charset="-128"/>
              </a:rPr>
              <a:t>年</a:t>
            </a:r>
            <a:r>
              <a:rPr kumimoji="1" lang="en-US" altLang="ja-JP" b="1" u="sng" dirty="0">
                <a:latin typeface="Yu Gothic UI" panose="020B0500000000000000" pitchFamily="50" charset="-128"/>
                <a:ea typeface="Yu Gothic UI" panose="020B0500000000000000" pitchFamily="50" charset="-128"/>
              </a:rPr>
              <a:t>5</a:t>
            </a:r>
            <a:r>
              <a:rPr kumimoji="1" lang="ja-JP" altLang="en-US" b="1" u="sng" dirty="0">
                <a:latin typeface="Yu Gothic UI" panose="020B0500000000000000" pitchFamily="50" charset="-128"/>
                <a:ea typeface="Yu Gothic UI" panose="020B0500000000000000" pitchFamily="50" charset="-128"/>
              </a:rPr>
              <a:t>月</a:t>
            </a:r>
            <a:r>
              <a:rPr kumimoji="1" lang="en-US" altLang="ja-JP" b="1" u="sng" dirty="0">
                <a:latin typeface="Yu Gothic UI" panose="020B0500000000000000" pitchFamily="50" charset="-128"/>
                <a:ea typeface="Yu Gothic UI" panose="020B0500000000000000" pitchFamily="50" charset="-128"/>
              </a:rPr>
              <a:t>28</a:t>
            </a:r>
            <a:r>
              <a:rPr kumimoji="1" lang="ja-JP" altLang="en-US" b="1" u="sng" dirty="0">
                <a:latin typeface="Yu Gothic UI" panose="020B0500000000000000" pitchFamily="50" charset="-128"/>
                <a:ea typeface="Yu Gothic UI" panose="020B0500000000000000" pitchFamily="50" charset="-128"/>
              </a:rPr>
              <a:t>日（金）</a:t>
            </a:r>
          </a:p>
        </p:txBody>
      </p:sp>
      <p:graphicFrame>
        <p:nvGraphicFramePr>
          <p:cNvPr id="18" name="表 17">
            <a:extLst>
              <a:ext uri="{FF2B5EF4-FFF2-40B4-BE49-F238E27FC236}">
                <a16:creationId xmlns:a16="http://schemas.microsoft.com/office/drawing/2014/main" id="{B43CB665-D355-4B49-8C5A-E0ED98B06859}"/>
              </a:ext>
            </a:extLst>
          </p:cNvPr>
          <p:cNvGraphicFramePr>
            <a:graphicFrameLocks noGrp="1"/>
          </p:cNvGraphicFramePr>
          <p:nvPr>
            <p:extLst>
              <p:ext uri="{D42A27DB-BD31-4B8C-83A1-F6EECF244321}">
                <p14:modId xmlns:p14="http://schemas.microsoft.com/office/powerpoint/2010/main" val="458341423"/>
              </p:ext>
            </p:extLst>
          </p:nvPr>
        </p:nvGraphicFramePr>
        <p:xfrm>
          <a:off x="59446" y="7871539"/>
          <a:ext cx="6840000" cy="1152000"/>
        </p:xfrm>
        <a:graphic>
          <a:graphicData uri="http://schemas.openxmlformats.org/drawingml/2006/table">
            <a:tbl>
              <a:tblPr firstRow="1" bandRow="1">
                <a:tableStyleId>{5940675A-B579-460E-94D1-54222C63F5DA}</a:tableStyleId>
              </a:tblPr>
              <a:tblGrid>
                <a:gridCol w="6840000">
                  <a:extLst>
                    <a:ext uri="{9D8B030D-6E8A-4147-A177-3AD203B41FA5}">
                      <a16:colId xmlns:a16="http://schemas.microsoft.com/office/drawing/2014/main" val="2790193772"/>
                    </a:ext>
                  </a:extLst>
                </a:gridCol>
              </a:tblGrid>
              <a:tr h="11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・主催者は個別の懇談内容及び本会をきっかけに発生した当事者間の紛争に一切関知いたしませんので、ご承知ください。</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・出展の希望者多数の場合は、主催者において出展者の調整を行います。</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・会場内での調理や試食提供、商品販売はできません。</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・後日、県が実施する商談実績調査にご協力をお願いします。</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・参加申込書に記載された情報は、本会に関することのみに利用し、他の目的では利用いたしません。</a:t>
                      </a:r>
                      <a:endParaRPr kumimoji="1" lang="en-US" altLang="ja-JP" sz="1100" dirty="0">
                        <a:latin typeface="Yu Gothic UI" panose="020B0500000000000000" pitchFamily="50" charset="-128"/>
                        <a:ea typeface="Yu Gothic UI" panose="020B0500000000000000" pitchFamily="50" charset="-128"/>
                      </a:endParaRPr>
                    </a:p>
                    <a:p>
                      <a:r>
                        <a:rPr kumimoji="1" lang="ja-JP" altLang="en-US" sz="1100" dirty="0">
                          <a:latin typeface="Yu Gothic UI" panose="020B0500000000000000" pitchFamily="50" charset="-128"/>
                          <a:ea typeface="Yu Gothic UI" panose="020B0500000000000000" pitchFamily="50" charset="-128"/>
                        </a:rPr>
                        <a:t>・新型コロナウイルス感染症の感染状況や社会情勢等の変化により、開催内容の変更もしくは中止となる場合がございます。</a:t>
                      </a:r>
                    </a:p>
                  </a:txBody>
                  <a:tcPr marL="36000" marR="36000" marT="47039" marB="47039"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6668298"/>
                  </a:ext>
                </a:extLst>
              </a:tr>
            </a:tbl>
          </a:graphicData>
        </a:graphic>
      </p:graphicFrame>
      <p:sp>
        <p:nvSpPr>
          <p:cNvPr id="19" name="四角形: 角を丸くする 18">
            <a:extLst>
              <a:ext uri="{FF2B5EF4-FFF2-40B4-BE49-F238E27FC236}">
                <a16:creationId xmlns:a16="http://schemas.microsoft.com/office/drawing/2014/main" id="{0BB5183C-A084-4CE4-A734-06EF1DE4C647}"/>
              </a:ext>
            </a:extLst>
          </p:cNvPr>
          <p:cNvSpPr/>
          <p:nvPr/>
        </p:nvSpPr>
        <p:spPr>
          <a:xfrm>
            <a:off x="119223" y="7452494"/>
            <a:ext cx="6656030" cy="3240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コーポレート・ロゴＢ" panose="02000600000000000000" pitchFamily="2" charset="-128"/>
                <a:ea typeface="コーポレート・ロゴＢ" panose="02000600000000000000" pitchFamily="2" charset="-128"/>
              </a:rPr>
              <a:t>◆出展にあたっての注意事項</a:t>
            </a:r>
          </a:p>
        </p:txBody>
      </p:sp>
      <p:graphicFrame>
        <p:nvGraphicFramePr>
          <p:cNvPr id="22" name="表 21">
            <a:extLst>
              <a:ext uri="{FF2B5EF4-FFF2-40B4-BE49-F238E27FC236}">
                <a16:creationId xmlns:a16="http://schemas.microsoft.com/office/drawing/2014/main" id="{CD211B3C-DEF4-480D-AEC8-820D13BE6EAC}"/>
              </a:ext>
            </a:extLst>
          </p:cNvPr>
          <p:cNvGraphicFramePr>
            <a:graphicFrameLocks noGrp="1"/>
          </p:cNvGraphicFramePr>
          <p:nvPr>
            <p:extLst>
              <p:ext uri="{D42A27DB-BD31-4B8C-83A1-F6EECF244321}">
                <p14:modId xmlns:p14="http://schemas.microsoft.com/office/powerpoint/2010/main" val="3957157810"/>
              </p:ext>
            </p:extLst>
          </p:nvPr>
        </p:nvGraphicFramePr>
        <p:xfrm>
          <a:off x="127618" y="3499849"/>
          <a:ext cx="6624000" cy="1080000"/>
        </p:xfrm>
        <a:graphic>
          <a:graphicData uri="http://schemas.openxmlformats.org/drawingml/2006/table">
            <a:tbl>
              <a:tblPr firstRow="1" bandRow="1">
                <a:tableStyleId>{616DA210-FB5B-4158-B5E0-FEB733F419BA}</a:tableStyleId>
              </a:tblPr>
              <a:tblGrid>
                <a:gridCol w="756000">
                  <a:extLst>
                    <a:ext uri="{9D8B030D-6E8A-4147-A177-3AD203B41FA5}">
                      <a16:colId xmlns:a16="http://schemas.microsoft.com/office/drawing/2014/main" val="3820891374"/>
                    </a:ext>
                  </a:extLst>
                </a:gridCol>
                <a:gridCol w="5868000">
                  <a:extLst>
                    <a:ext uri="{9D8B030D-6E8A-4147-A177-3AD203B41FA5}">
                      <a16:colId xmlns:a16="http://schemas.microsoft.com/office/drawing/2014/main" val="158068610"/>
                    </a:ext>
                  </a:extLst>
                </a:gridCol>
              </a:tblGrid>
              <a:tr h="360000">
                <a:tc>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Yu Gothic UI" panose="020B0500000000000000" pitchFamily="50" charset="-128"/>
                          <a:ea typeface="Yu Gothic UI" panose="020B0500000000000000" pitchFamily="50" charset="-128"/>
                        </a:rPr>
                        <a:t>ブース名</a:t>
                      </a:r>
                      <a:endParaRPr kumimoji="1" lang="en-US" altLang="ja-JP" sz="1100" b="0" dirty="0">
                        <a:solidFill>
                          <a:sysClr val="windowText" lastClr="000000"/>
                        </a:solidFill>
                        <a:latin typeface="Yu Gothic UI" panose="020B0500000000000000" pitchFamily="50" charset="-128"/>
                        <a:ea typeface="Yu Gothic UI" panose="020B0500000000000000" pitchFamily="50" charset="-128"/>
                      </a:endParaRPr>
                    </a:p>
                  </a:txBody>
                  <a:tcPr marL="94077" marR="94077" marT="47039" marB="47039"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738012" rtl="0" eaLnBrk="1" fontAlgn="auto" latinLnBrk="0" hangingPunct="1">
                        <a:lnSpc>
                          <a:spcPct val="100000"/>
                        </a:lnSpc>
                        <a:spcBef>
                          <a:spcPts val="0"/>
                        </a:spcBef>
                        <a:spcAft>
                          <a:spcPts val="0"/>
                        </a:spcAft>
                        <a:buClrTx/>
                        <a:buSzTx/>
                        <a:buFontTx/>
                        <a:buNone/>
                        <a:tabLst/>
                        <a:defRPr/>
                      </a:pPr>
                      <a:endParaRPr kumimoji="1" lang="ja-JP" altLang="en-US" sz="800" b="0" dirty="0">
                        <a:latin typeface="Yu Gothic UI" panose="020B0500000000000000" pitchFamily="50" charset="-128"/>
                        <a:ea typeface="Yu Gothic UI" panose="020B0500000000000000" pitchFamily="50" charset="-128"/>
                      </a:endParaRPr>
                    </a:p>
                  </a:txBody>
                  <a:tcPr marL="94077" marR="94077" marT="47039" marB="47039"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705513"/>
                  </a:ext>
                </a:extLst>
              </a:tr>
              <a:tr h="360000">
                <a:tc>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r>
                        <a:rPr kumimoji="1" lang="ja-JP" altLang="en-US" sz="1100" b="0" dirty="0">
                          <a:latin typeface="Yu Gothic UI" panose="020B0500000000000000" pitchFamily="50" charset="-128"/>
                          <a:ea typeface="Yu Gothic UI" panose="020B0500000000000000" pitchFamily="50" charset="-128"/>
                        </a:rPr>
                        <a:t>出展食材</a:t>
                      </a:r>
                    </a:p>
                  </a:txBody>
                  <a:tcPr marL="94077" marR="94077" marT="47039" marB="47039"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200" b="0" dirty="0">
                        <a:solidFill>
                          <a:sysClr val="windowText" lastClr="000000"/>
                        </a:solidFill>
                        <a:latin typeface="Yu Gothic UI" panose="020B0500000000000000" pitchFamily="50" charset="-128"/>
                        <a:ea typeface="Yu Gothic UI" panose="020B0500000000000000" pitchFamily="50" charset="-128"/>
                      </a:endParaRPr>
                    </a:p>
                  </a:txBody>
                  <a:tcPr marL="94077" marR="94077" marT="47039" marB="47039"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244579"/>
                  </a:ext>
                </a:extLst>
              </a:tr>
              <a:tr h="360000">
                <a:tc>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r>
                        <a:rPr kumimoji="1" lang="ja-JP" altLang="en-US" sz="1100" b="0" dirty="0">
                          <a:latin typeface="Yu Gothic UI" panose="020B0500000000000000" pitchFamily="50" charset="-128"/>
                          <a:ea typeface="Yu Gothic UI" panose="020B0500000000000000" pitchFamily="50" charset="-128"/>
                        </a:rPr>
                        <a:t>設備等</a:t>
                      </a:r>
                      <a:endParaRPr kumimoji="1" lang="ja-JP" altLang="en-US" sz="1100" b="0" dirty="0">
                        <a:solidFill>
                          <a:sysClr val="windowText" lastClr="000000"/>
                        </a:solidFill>
                        <a:latin typeface="Yu Gothic UI" panose="020B0500000000000000" pitchFamily="50" charset="-128"/>
                        <a:ea typeface="Yu Gothic UI" panose="020B0500000000000000" pitchFamily="50" charset="-128"/>
                      </a:endParaRPr>
                    </a:p>
                  </a:txBody>
                  <a:tcPr marL="94077" marR="94077" marT="47039" marB="47039"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738012" rtl="0" eaLnBrk="1" fontAlgn="auto"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Yu Gothic UI" panose="020B0500000000000000" pitchFamily="50" charset="-128"/>
                          <a:ea typeface="Yu Gothic UI" panose="020B0500000000000000" pitchFamily="50" charset="-128"/>
                        </a:rPr>
                        <a:t>　　　　　 （総電力</a:t>
                      </a:r>
                      <a:r>
                        <a:rPr kumimoji="1" lang="en-US" altLang="ja-JP" sz="1000" b="0" dirty="0">
                          <a:solidFill>
                            <a:sysClr val="windowText" lastClr="000000"/>
                          </a:solidFill>
                          <a:latin typeface="Yu Gothic UI" panose="020B0500000000000000" pitchFamily="50" charset="-128"/>
                          <a:ea typeface="Yu Gothic UI" panose="020B0500000000000000" pitchFamily="50" charset="-128"/>
                        </a:rPr>
                        <a:t>:             W</a:t>
                      </a:r>
                      <a:r>
                        <a:rPr kumimoji="1" lang="ja-JP" altLang="en-US" sz="1000" b="0" dirty="0">
                          <a:solidFill>
                            <a:sysClr val="windowText" lastClr="000000"/>
                          </a:solidFill>
                          <a:latin typeface="Yu Gothic UI" panose="020B0500000000000000" pitchFamily="50" charset="-128"/>
                          <a:ea typeface="Yu Gothic UI" panose="020B0500000000000000" pitchFamily="50" charset="-128"/>
                        </a:rPr>
                        <a:t>　使用機材</a:t>
                      </a:r>
                      <a:r>
                        <a:rPr kumimoji="1" lang="en-US" altLang="ja-JP" sz="1000" b="0" dirty="0">
                          <a:solidFill>
                            <a:sysClr val="windowText" lastClr="000000"/>
                          </a:solidFill>
                          <a:latin typeface="Yu Gothic UI" panose="020B0500000000000000" pitchFamily="50" charset="-128"/>
                          <a:ea typeface="Yu Gothic UI" panose="020B0500000000000000" pitchFamily="50" charset="-128"/>
                        </a:rPr>
                        <a:t>:</a:t>
                      </a:r>
                      <a:r>
                        <a:rPr kumimoji="1" lang="ja-JP" altLang="en-US" sz="1000" b="0" dirty="0">
                          <a:solidFill>
                            <a:sysClr val="windowText" lastClr="000000"/>
                          </a:solidFill>
                          <a:latin typeface="Yu Gothic UI" panose="020B0500000000000000" pitchFamily="50" charset="-128"/>
                          <a:ea typeface="Yu Gothic UI" panose="020B0500000000000000" pitchFamily="50" charset="-128"/>
                        </a:rPr>
                        <a:t>　　　　　　　　　　　　　　　　　）</a:t>
                      </a:r>
                    </a:p>
                  </a:txBody>
                  <a:tcPr marL="94077" marR="94077" marT="47039" marB="47039"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145879"/>
                  </a:ext>
                </a:extLst>
              </a:tr>
            </a:tbl>
          </a:graphicData>
        </a:graphic>
      </p:graphicFrame>
      <p:sp>
        <p:nvSpPr>
          <p:cNvPr id="15" name="楕円 14">
            <a:extLst>
              <a:ext uri="{FF2B5EF4-FFF2-40B4-BE49-F238E27FC236}">
                <a16:creationId xmlns:a16="http://schemas.microsoft.com/office/drawing/2014/main" id="{50C96492-FFF2-4394-8841-9764AD6C32E4}"/>
              </a:ext>
            </a:extLst>
          </p:cNvPr>
          <p:cNvSpPr>
            <a:spLocks/>
          </p:cNvSpPr>
          <p:nvPr/>
        </p:nvSpPr>
        <p:spPr>
          <a:xfrm>
            <a:off x="1030809" y="4272138"/>
            <a:ext cx="540000" cy="252000"/>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必要</a:t>
            </a:r>
          </a:p>
        </p:txBody>
      </p:sp>
      <p:sp>
        <p:nvSpPr>
          <p:cNvPr id="26" name="テキスト ボックス 25">
            <a:extLst>
              <a:ext uri="{FF2B5EF4-FFF2-40B4-BE49-F238E27FC236}">
                <a16:creationId xmlns:a16="http://schemas.microsoft.com/office/drawing/2014/main" id="{2BD92A62-CBBC-47FD-B4BF-68ABB4FB7223}"/>
              </a:ext>
            </a:extLst>
          </p:cNvPr>
          <p:cNvSpPr txBox="1"/>
          <p:nvPr/>
        </p:nvSpPr>
        <p:spPr>
          <a:xfrm>
            <a:off x="245668" y="3301669"/>
            <a:ext cx="3700462" cy="184666"/>
          </a:xfrm>
          <a:prstGeom prst="rect">
            <a:avLst/>
          </a:prstGeom>
          <a:noFill/>
        </p:spPr>
        <p:txBody>
          <a:bodyPr wrap="square" tIns="0" bIns="0" anchor="ctr" anchorCtr="0">
            <a:spAutoFit/>
          </a:bodyPr>
          <a:lstStyle/>
          <a:p>
            <a:r>
              <a:rPr kumimoji="1" lang="ja-JP" altLang="en-US" sz="1200" dirty="0">
                <a:latin typeface="コーポレート・ロゴＭ" panose="02000600000000000000" pitchFamily="2" charset="-128"/>
                <a:ea typeface="コーポレート・ロゴＭ" panose="02000600000000000000" pitchFamily="2" charset="-128"/>
              </a:rPr>
              <a:t>ブース出展を希望される方</a:t>
            </a:r>
          </a:p>
        </p:txBody>
      </p:sp>
      <p:sp>
        <p:nvSpPr>
          <p:cNvPr id="5" name="正方形/長方形 4">
            <a:extLst>
              <a:ext uri="{FF2B5EF4-FFF2-40B4-BE49-F238E27FC236}">
                <a16:creationId xmlns:a16="http://schemas.microsoft.com/office/drawing/2014/main" id="{F558A1B3-A428-476A-919E-025FC36B0FBB}"/>
              </a:ext>
            </a:extLst>
          </p:cNvPr>
          <p:cNvSpPr/>
          <p:nvPr/>
        </p:nvSpPr>
        <p:spPr>
          <a:xfrm>
            <a:off x="134248" y="3306762"/>
            <a:ext cx="144000"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8152527-A2F4-4789-BF24-4B8B037134DB}"/>
              </a:ext>
            </a:extLst>
          </p:cNvPr>
          <p:cNvSpPr txBox="1"/>
          <p:nvPr/>
        </p:nvSpPr>
        <p:spPr>
          <a:xfrm>
            <a:off x="59446" y="2912851"/>
            <a:ext cx="6444120" cy="307777"/>
          </a:xfrm>
          <a:prstGeom prst="rect">
            <a:avLst/>
          </a:prstGeom>
          <a:noFill/>
        </p:spPr>
        <p:txBody>
          <a:bodyPr wrap="square" anchor="b">
            <a:spAutoFit/>
          </a:bodyPr>
          <a:lstStyle/>
          <a:p>
            <a:r>
              <a:rPr kumimoji="1" lang="ja-JP" altLang="en-US" sz="1400" b="1" dirty="0">
                <a:latin typeface="Meiryo UI" panose="020B0604030504040204" pitchFamily="50" charset="-128"/>
                <a:ea typeface="Meiryo UI" panose="020B0604030504040204" pitchFamily="50" charset="-128"/>
              </a:rPr>
              <a:t>以下、希望される内容にチェック☑をいれ、必要事項をご記入ください。</a:t>
            </a:r>
          </a:p>
        </p:txBody>
      </p:sp>
      <p:sp>
        <p:nvSpPr>
          <p:cNvPr id="35" name="楕円 34">
            <a:extLst>
              <a:ext uri="{FF2B5EF4-FFF2-40B4-BE49-F238E27FC236}">
                <a16:creationId xmlns:a16="http://schemas.microsoft.com/office/drawing/2014/main" id="{CBD3DA92-AD9D-49D7-BD51-C5D925AD78E8}"/>
              </a:ext>
            </a:extLst>
          </p:cNvPr>
          <p:cNvSpPr>
            <a:spLocks/>
          </p:cNvSpPr>
          <p:nvPr/>
        </p:nvSpPr>
        <p:spPr>
          <a:xfrm>
            <a:off x="5827191" y="4272138"/>
            <a:ext cx="540000" cy="252000"/>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不要</a:t>
            </a:r>
          </a:p>
        </p:txBody>
      </p:sp>
      <p:sp>
        <p:nvSpPr>
          <p:cNvPr id="25" name="テキスト ボックス 24">
            <a:extLst>
              <a:ext uri="{FF2B5EF4-FFF2-40B4-BE49-F238E27FC236}">
                <a16:creationId xmlns:a16="http://schemas.microsoft.com/office/drawing/2014/main" id="{BC29476F-31AF-4C44-8A26-EABDC44D0B93}"/>
              </a:ext>
            </a:extLst>
          </p:cNvPr>
          <p:cNvSpPr txBox="1"/>
          <p:nvPr/>
        </p:nvSpPr>
        <p:spPr>
          <a:xfrm>
            <a:off x="252298" y="4654921"/>
            <a:ext cx="6668702" cy="184666"/>
          </a:xfrm>
          <a:prstGeom prst="rect">
            <a:avLst/>
          </a:prstGeom>
          <a:noFill/>
        </p:spPr>
        <p:txBody>
          <a:bodyPr wrap="square" tIns="0" bIns="0" anchor="ctr">
            <a:spAutoFit/>
          </a:bodyPr>
          <a:lstStyle/>
          <a:p>
            <a:r>
              <a:rPr kumimoji="1" lang="ja-JP" altLang="en-US" sz="1200" dirty="0">
                <a:latin typeface="コーポレート・ロゴＭ" panose="02000600000000000000" pitchFamily="2" charset="-128"/>
                <a:ea typeface="コーポレート・ロゴＭ" panose="02000600000000000000" pitchFamily="2" charset="-128"/>
              </a:rPr>
              <a:t>個別懇談を希望される方</a:t>
            </a: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現在、食品事業者の調整中です。食品事業者が決まり次第、参加希望者にご連絡します</a:t>
            </a:r>
          </a:p>
        </p:txBody>
      </p:sp>
      <p:sp>
        <p:nvSpPr>
          <p:cNvPr id="28" name="正方形/長方形 27">
            <a:extLst>
              <a:ext uri="{FF2B5EF4-FFF2-40B4-BE49-F238E27FC236}">
                <a16:creationId xmlns:a16="http://schemas.microsoft.com/office/drawing/2014/main" id="{6F65F5FE-40AE-4221-B4B7-A6FCF2EC0765}"/>
              </a:ext>
            </a:extLst>
          </p:cNvPr>
          <p:cNvSpPr/>
          <p:nvPr/>
        </p:nvSpPr>
        <p:spPr>
          <a:xfrm>
            <a:off x="140878" y="4679854"/>
            <a:ext cx="144000"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2" name="表 31">
            <a:extLst>
              <a:ext uri="{FF2B5EF4-FFF2-40B4-BE49-F238E27FC236}">
                <a16:creationId xmlns:a16="http://schemas.microsoft.com/office/drawing/2014/main" id="{F4C06B06-AE2F-47E7-B5EA-603EE2EE90AE}"/>
              </a:ext>
            </a:extLst>
          </p:cNvPr>
          <p:cNvGraphicFramePr>
            <a:graphicFrameLocks noGrp="1"/>
          </p:cNvGraphicFramePr>
          <p:nvPr>
            <p:extLst>
              <p:ext uri="{D42A27DB-BD31-4B8C-83A1-F6EECF244321}">
                <p14:modId xmlns:p14="http://schemas.microsoft.com/office/powerpoint/2010/main" val="2373695911"/>
              </p:ext>
            </p:extLst>
          </p:nvPr>
        </p:nvGraphicFramePr>
        <p:xfrm>
          <a:off x="134248" y="4895783"/>
          <a:ext cx="6624000" cy="360000"/>
        </p:xfrm>
        <a:graphic>
          <a:graphicData uri="http://schemas.openxmlformats.org/drawingml/2006/table">
            <a:tbl>
              <a:tblPr firstRow="1" bandRow="1">
                <a:tableStyleId>{616DA210-FB5B-4158-B5E0-FEB733F419BA}</a:tableStyleId>
              </a:tblPr>
              <a:tblGrid>
                <a:gridCol w="756000">
                  <a:extLst>
                    <a:ext uri="{9D8B030D-6E8A-4147-A177-3AD203B41FA5}">
                      <a16:colId xmlns:a16="http://schemas.microsoft.com/office/drawing/2014/main" val="3820891374"/>
                    </a:ext>
                  </a:extLst>
                </a:gridCol>
                <a:gridCol w="5868000">
                  <a:extLst>
                    <a:ext uri="{9D8B030D-6E8A-4147-A177-3AD203B41FA5}">
                      <a16:colId xmlns:a16="http://schemas.microsoft.com/office/drawing/2014/main" val="158068610"/>
                    </a:ext>
                  </a:extLst>
                </a:gridCol>
              </a:tblGrid>
              <a:tr h="360000">
                <a:tc>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Yu Gothic UI" panose="020B0500000000000000" pitchFamily="50" charset="-128"/>
                          <a:ea typeface="Yu Gothic UI" panose="020B0500000000000000" pitchFamily="50" charset="-128"/>
                        </a:rPr>
                        <a:t>提案食材</a:t>
                      </a:r>
                      <a:endParaRPr kumimoji="1" lang="en-US" altLang="ja-JP" sz="1100" b="0" dirty="0">
                        <a:solidFill>
                          <a:sysClr val="windowText" lastClr="000000"/>
                        </a:solidFill>
                        <a:latin typeface="Yu Gothic UI" panose="020B0500000000000000" pitchFamily="50" charset="-128"/>
                        <a:ea typeface="Yu Gothic UI" panose="020B0500000000000000" pitchFamily="50" charset="-128"/>
                      </a:endParaRPr>
                    </a:p>
                  </a:txBody>
                  <a:tcPr marL="94077" marR="94077" marT="47039" marB="47039"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738012" rtl="0" eaLnBrk="1" fontAlgn="auto" latinLnBrk="0" hangingPunct="1">
                        <a:lnSpc>
                          <a:spcPct val="100000"/>
                        </a:lnSpc>
                        <a:spcBef>
                          <a:spcPts val="0"/>
                        </a:spcBef>
                        <a:spcAft>
                          <a:spcPts val="0"/>
                        </a:spcAft>
                        <a:buClrTx/>
                        <a:buSzTx/>
                        <a:buFontTx/>
                        <a:buNone/>
                        <a:tabLst/>
                        <a:defRPr/>
                      </a:pPr>
                      <a:endParaRPr kumimoji="1" lang="ja-JP" altLang="en-US" sz="800" b="0" dirty="0">
                        <a:latin typeface="Yu Gothic UI" panose="020B0500000000000000" pitchFamily="50" charset="-128"/>
                        <a:ea typeface="Yu Gothic UI" panose="020B0500000000000000" pitchFamily="50" charset="-128"/>
                      </a:endParaRPr>
                    </a:p>
                  </a:txBody>
                  <a:tcPr marL="94077" marR="94077" marT="47039" marB="47039"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705513"/>
                  </a:ext>
                </a:extLst>
              </a:tr>
            </a:tbl>
          </a:graphicData>
        </a:graphic>
      </p:graphicFrame>
      <p:pic>
        <p:nvPicPr>
          <p:cNvPr id="21" name="図 20">
            <a:extLst>
              <a:ext uri="{FF2B5EF4-FFF2-40B4-BE49-F238E27FC236}">
                <a16:creationId xmlns:a16="http://schemas.microsoft.com/office/drawing/2014/main" id="{104BF01A-DAB1-4BB2-9371-3240DBE08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6" y="9271613"/>
            <a:ext cx="2880000" cy="576000"/>
          </a:xfrm>
          <a:prstGeom prst="rect">
            <a:avLst/>
          </a:prstGeom>
        </p:spPr>
      </p:pic>
      <p:sp>
        <p:nvSpPr>
          <p:cNvPr id="23" name="テキスト ボックス 22">
            <a:extLst>
              <a:ext uri="{FF2B5EF4-FFF2-40B4-BE49-F238E27FC236}">
                <a16:creationId xmlns:a16="http://schemas.microsoft.com/office/drawing/2014/main" id="{98D83F45-F7F1-4BBD-9F79-242530CD1989}"/>
              </a:ext>
            </a:extLst>
          </p:cNvPr>
          <p:cNvSpPr txBox="1"/>
          <p:nvPr/>
        </p:nvSpPr>
        <p:spPr>
          <a:xfrm>
            <a:off x="3297259" y="9247188"/>
            <a:ext cx="3528000" cy="648000"/>
          </a:xfrm>
          <a:prstGeom prst="rect">
            <a:avLst/>
          </a:prstGeom>
          <a:noFill/>
        </p:spPr>
        <p:txBody>
          <a:bodyPr wrap="square" lIns="0" tIns="0" rIns="0" bIns="0" rtlCol="0" anchor="ctr" anchorCtr="0">
            <a:noAutofit/>
          </a:bodyPr>
          <a:lstStyle/>
          <a:p>
            <a:r>
              <a:rPr kumimoji="1" lang="ja-JP" altLang="en-US" sz="1000" dirty="0">
                <a:latin typeface="Yu Gothic UI" panose="020B0500000000000000" pitchFamily="50" charset="-128"/>
                <a:ea typeface="Yu Gothic UI" panose="020B0500000000000000" pitchFamily="50" charset="-128"/>
              </a:rPr>
              <a:t>〒</a:t>
            </a:r>
            <a:r>
              <a:rPr kumimoji="1" lang="en-US" altLang="ja-JP" sz="1000" dirty="0">
                <a:latin typeface="Yu Gothic UI" panose="020B0500000000000000" pitchFamily="50" charset="-128"/>
                <a:ea typeface="Yu Gothic UI" panose="020B0500000000000000" pitchFamily="50" charset="-128"/>
              </a:rPr>
              <a:t>920-8203</a:t>
            </a:r>
            <a:r>
              <a:rPr kumimoji="1" lang="ja-JP" altLang="en-US" sz="1000" dirty="0">
                <a:latin typeface="Yu Gothic UI" panose="020B0500000000000000" pitchFamily="50" charset="-128"/>
                <a:ea typeface="Yu Gothic UI" panose="020B0500000000000000" pitchFamily="50" charset="-128"/>
              </a:rPr>
              <a:t>　金沢市鞍月</a:t>
            </a:r>
            <a:r>
              <a:rPr kumimoji="1" lang="en-US" altLang="ja-JP" sz="1000" dirty="0">
                <a:latin typeface="Yu Gothic UI" panose="020B0500000000000000" pitchFamily="50" charset="-128"/>
                <a:ea typeface="Yu Gothic UI" panose="020B0500000000000000" pitchFamily="50" charset="-128"/>
              </a:rPr>
              <a:t>2-20</a:t>
            </a:r>
            <a:r>
              <a:rPr kumimoji="1" lang="ja-JP" altLang="en-US" sz="1000" dirty="0">
                <a:latin typeface="Yu Gothic UI" panose="020B0500000000000000" pitchFamily="50" charset="-128"/>
                <a:ea typeface="Yu Gothic UI" panose="020B0500000000000000" pitchFamily="50" charset="-128"/>
              </a:rPr>
              <a:t>（地場産業振興センター新館</a:t>
            </a:r>
            <a:r>
              <a:rPr kumimoji="1" lang="en-US" altLang="ja-JP" sz="1000" dirty="0">
                <a:latin typeface="Yu Gothic UI" panose="020B0500000000000000" pitchFamily="50" charset="-128"/>
                <a:ea typeface="Yu Gothic UI" panose="020B0500000000000000" pitchFamily="50" charset="-128"/>
              </a:rPr>
              <a:t>4</a:t>
            </a:r>
            <a:r>
              <a:rPr kumimoji="1" lang="ja-JP" altLang="en-US" sz="1000" dirty="0">
                <a:latin typeface="Yu Gothic UI" panose="020B0500000000000000" pitchFamily="50" charset="-128"/>
                <a:ea typeface="Yu Gothic UI" panose="020B0500000000000000" pitchFamily="50" charset="-128"/>
              </a:rPr>
              <a:t>階）</a:t>
            </a:r>
            <a:endParaRPr kumimoji="1" lang="en-US" altLang="ja-JP" sz="1000" dirty="0">
              <a:latin typeface="Yu Gothic UI" panose="020B0500000000000000" pitchFamily="50" charset="-128"/>
              <a:ea typeface="Yu Gothic UI" panose="020B0500000000000000" pitchFamily="50" charset="-128"/>
            </a:endParaRPr>
          </a:p>
          <a:p>
            <a:r>
              <a:rPr kumimoji="1" lang="en-US" altLang="ja-JP" sz="1000" dirty="0">
                <a:latin typeface="Yu Gothic UI" panose="020B0500000000000000" pitchFamily="50" charset="-128"/>
                <a:ea typeface="Yu Gothic UI" panose="020B0500000000000000" pitchFamily="50" charset="-128"/>
              </a:rPr>
              <a:t>TEL 076-225-7621</a:t>
            </a:r>
          </a:p>
          <a:p>
            <a:r>
              <a:rPr kumimoji="1" lang="en-US" altLang="ja-JP" sz="1000" dirty="0">
                <a:latin typeface="Yu Gothic UI" panose="020B0500000000000000" pitchFamily="50" charset="-128"/>
                <a:ea typeface="Yu Gothic UI" panose="020B0500000000000000" pitchFamily="50" charset="-128"/>
              </a:rPr>
              <a:t>FAX 076-225-7622</a:t>
            </a:r>
          </a:p>
          <a:p>
            <a:r>
              <a:rPr kumimoji="1" lang="en-US" altLang="ja-JP" sz="1000" dirty="0">
                <a:latin typeface="Yu Gothic UI" panose="020B0500000000000000" pitchFamily="50" charset="-128"/>
                <a:ea typeface="Yu Gothic UI" panose="020B0500000000000000" pitchFamily="50" charset="-128"/>
              </a:rPr>
              <a:t>E-mail : info@inz.or.jp  (</a:t>
            </a:r>
            <a:r>
              <a:rPr kumimoji="1" lang="ja-JP" altLang="en-US" sz="1000" dirty="0">
                <a:latin typeface="Yu Gothic UI" panose="020B0500000000000000" pitchFamily="50" charset="-128"/>
                <a:ea typeface="Yu Gothic UI" panose="020B0500000000000000" pitchFamily="50" charset="-128"/>
              </a:rPr>
              <a:t>担当：北川、松原、伊達）</a:t>
            </a:r>
          </a:p>
        </p:txBody>
      </p:sp>
      <p:sp>
        <p:nvSpPr>
          <p:cNvPr id="24" name="テキスト ボックス 23">
            <a:extLst>
              <a:ext uri="{FF2B5EF4-FFF2-40B4-BE49-F238E27FC236}">
                <a16:creationId xmlns:a16="http://schemas.microsoft.com/office/drawing/2014/main" id="{2335CD96-83E9-48FA-B22F-560787E12F8D}"/>
              </a:ext>
            </a:extLst>
          </p:cNvPr>
          <p:cNvSpPr txBox="1"/>
          <p:nvPr/>
        </p:nvSpPr>
        <p:spPr>
          <a:xfrm>
            <a:off x="245668" y="5358706"/>
            <a:ext cx="5011424" cy="184666"/>
          </a:xfrm>
          <a:prstGeom prst="rect">
            <a:avLst/>
          </a:prstGeom>
          <a:noFill/>
        </p:spPr>
        <p:txBody>
          <a:bodyPr wrap="square" tIns="0" bIns="0" anchor="ctr" anchorCtr="0">
            <a:spAutoFit/>
          </a:bodyPr>
          <a:lstStyle/>
          <a:p>
            <a:r>
              <a:rPr kumimoji="1" lang="ja-JP" altLang="en-US" sz="1200" dirty="0">
                <a:latin typeface="コーポレート・ロゴＭ" panose="02000600000000000000" pitchFamily="2" charset="-128"/>
                <a:ea typeface="コーポレート・ロゴＭ" panose="02000600000000000000" pitchFamily="2" charset="-128"/>
              </a:rPr>
              <a:t>販路開拓・食品表示等について相談を希望される方</a:t>
            </a:r>
          </a:p>
        </p:txBody>
      </p:sp>
      <p:graphicFrame>
        <p:nvGraphicFramePr>
          <p:cNvPr id="33" name="表 32">
            <a:extLst>
              <a:ext uri="{FF2B5EF4-FFF2-40B4-BE49-F238E27FC236}">
                <a16:creationId xmlns:a16="http://schemas.microsoft.com/office/drawing/2014/main" id="{3BF7B179-A06F-4DBC-A24B-14A7B7F97A32}"/>
              </a:ext>
            </a:extLst>
          </p:cNvPr>
          <p:cNvGraphicFramePr>
            <a:graphicFrameLocks noGrp="1"/>
          </p:cNvGraphicFramePr>
          <p:nvPr>
            <p:extLst>
              <p:ext uri="{D42A27DB-BD31-4B8C-83A1-F6EECF244321}">
                <p14:modId xmlns:p14="http://schemas.microsoft.com/office/powerpoint/2010/main" val="213608604"/>
              </p:ext>
            </p:extLst>
          </p:nvPr>
        </p:nvGraphicFramePr>
        <p:xfrm>
          <a:off x="135238" y="5582915"/>
          <a:ext cx="6624000" cy="1440000"/>
        </p:xfrm>
        <a:graphic>
          <a:graphicData uri="http://schemas.openxmlformats.org/drawingml/2006/table">
            <a:tbl>
              <a:tblPr firstRow="1" bandRow="1">
                <a:tableStyleId>{616DA210-FB5B-4158-B5E0-FEB733F419BA}</a:tableStyleId>
              </a:tblPr>
              <a:tblGrid>
                <a:gridCol w="756000">
                  <a:extLst>
                    <a:ext uri="{9D8B030D-6E8A-4147-A177-3AD203B41FA5}">
                      <a16:colId xmlns:a16="http://schemas.microsoft.com/office/drawing/2014/main" val="3820891374"/>
                    </a:ext>
                  </a:extLst>
                </a:gridCol>
                <a:gridCol w="5868000">
                  <a:extLst>
                    <a:ext uri="{9D8B030D-6E8A-4147-A177-3AD203B41FA5}">
                      <a16:colId xmlns:a16="http://schemas.microsoft.com/office/drawing/2014/main" val="158068610"/>
                    </a:ext>
                  </a:extLst>
                </a:gridCol>
              </a:tblGrid>
              <a:tr h="360000">
                <a:tc>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Yu Gothic UI" panose="020B0500000000000000" pitchFamily="50" charset="-128"/>
                          <a:ea typeface="Yu Gothic UI" panose="020B0500000000000000" pitchFamily="50" charset="-128"/>
                        </a:rPr>
                        <a:t>商品名</a:t>
                      </a:r>
                      <a:endParaRPr kumimoji="1" lang="en-US" altLang="ja-JP" sz="1100" b="0" dirty="0">
                        <a:solidFill>
                          <a:sysClr val="windowText" lastClr="000000"/>
                        </a:solidFill>
                        <a:latin typeface="Yu Gothic UI" panose="020B0500000000000000" pitchFamily="50" charset="-128"/>
                        <a:ea typeface="Yu Gothic UI" panose="020B0500000000000000" pitchFamily="50" charset="-128"/>
                      </a:endParaRPr>
                    </a:p>
                  </a:txBody>
                  <a:tcPr marL="94077" marR="94077" marT="47039" marB="47039"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738012" rtl="0" eaLnBrk="1" fontAlgn="auto" latinLnBrk="0" hangingPunct="1">
                        <a:lnSpc>
                          <a:spcPct val="100000"/>
                        </a:lnSpc>
                        <a:spcBef>
                          <a:spcPts val="0"/>
                        </a:spcBef>
                        <a:spcAft>
                          <a:spcPts val="0"/>
                        </a:spcAft>
                        <a:buClrTx/>
                        <a:buSzTx/>
                        <a:buFontTx/>
                        <a:buNone/>
                        <a:tabLst/>
                        <a:defRPr/>
                      </a:pPr>
                      <a:endParaRPr kumimoji="1" lang="ja-JP" altLang="en-US" sz="800" b="0" dirty="0">
                        <a:latin typeface="Yu Gothic UI" panose="020B0500000000000000" pitchFamily="50" charset="-128"/>
                        <a:ea typeface="Yu Gothic UI" panose="020B0500000000000000" pitchFamily="50" charset="-128"/>
                      </a:endParaRPr>
                    </a:p>
                  </a:txBody>
                  <a:tcPr marL="94077" marR="94077" marT="47039" marB="47039"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705513"/>
                  </a:ext>
                </a:extLst>
              </a:tr>
              <a:tr h="360000">
                <a:tc rowSpan="2">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r>
                        <a:rPr kumimoji="1" lang="ja-JP" altLang="en-US" sz="1100" b="0" dirty="0">
                          <a:solidFill>
                            <a:sysClr val="windowText" lastClr="000000"/>
                          </a:solidFill>
                          <a:latin typeface="Yu Gothic UI" panose="020B0500000000000000" pitchFamily="50" charset="-128"/>
                          <a:ea typeface="Yu Gothic UI" panose="020B0500000000000000" pitchFamily="50" charset="-128"/>
                        </a:rPr>
                        <a:t>内容</a:t>
                      </a:r>
                    </a:p>
                  </a:txBody>
                  <a:tcPr marL="94077" marR="94077" marT="47039" marB="47039"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738012" rtl="0" eaLnBrk="1" fontAlgn="auto"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Yu Gothic UI" panose="020B0500000000000000" pitchFamily="50" charset="-128"/>
                          <a:ea typeface="Yu Gothic UI" panose="020B0500000000000000" pitchFamily="50" charset="-128"/>
                        </a:rPr>
                        <a:t>□ 販路</a:t>
                      </a:r>
                      <a:r>
                        <a:rPr kumimoji="1" lang="ja-JP" altLang="en-US" sz="1000" b="0">
                          <a:solidFill>
                            <a:sysClr val="windowText" lastClr="000000"/>
                          </a:solidFill>
                          <a:latin typeface="Yu Gothic UI" panose="020B0500000000000000" pitchFamily="50" charset="-128"/>
                          <a:ea typeface="Yu Gothic UI" panose="020B0500000000000000" pitchFamily="50" charset="-128"/>
                        </a:rPr>
                        <a:t>開拓　 □ </a:t>
                      </a:r>
                      <a:r>
                        <a:rPr kumimoji="1" lang="ja-JP" altLang="en-US" sz="1000" b="0" dirty="0">
                          <a:solidFill>
                            <a:sysClr val="windowText" lastClr="000000"/>
                          </a:solidFill>
                          <a:latin typeface="Yu Gothic UI" panose="020B0500000000000000" pitchFamily="50" charset="-128"/>
                          <a:ea typeface="Yu Gothic UI" panose="020B0500000000000000" pitchFamily="50" charset="-128"/>
                        </a:rPr>
                        <a:t>食品表示　 □ その他</a:t>
                      </a:r>
                    </a:p>
                  </a:txBody>
                  <a:tcPr marL="94077" marR="94077" marT="47039" marB="47039"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107145879"/>
                  </a:ext>
                </a:extLst>
              </a:tr>
              <a:tr h="720000">
                <a:tc vMerge="1">
                  <a:txBody>
                    <a:bodyPr/>
                    <a:lstStyle/>
                    <a:p>
                      <a:pPr marL="0" marR="0" lvl="0" indent="0" algn="ctr" defTabSz="738012" rtl="0" eaLnBrk="1" fontAlgn="auto" latinLnBrk="0" hangingPunct="1">
                        <a:lnSpc>
                          <a:spcPct val="100000"/>
                        </a:lnSpc>
                        <a:spcBef>
                          <a:spcPts val="0"/>
                        </a:spcBef>
                        <a:spcAft>
                          <a:spcPts val="0"/>
                        </a:spcAft>
                        <a:buClrTx/>
                        <a:buSzTx/>
                        <a:buFontTx/>
                        <a:buNone/>
                        <a:tabLst/>
                        <a:defRPr/>
                      </a:pPr>
                      <a:endParaRPr kumimoji="1" lang="ja-JP" altLang="en-US" sz="1100" b="0" dirty="0">
                        <a:solidFill>
                          <a:sysClr val="windowText" lastClr="000000"/>
                        </a:solidFill>
                        <a:latin typeface="Yu Gothic UI" panose="020B0500000000000000" pitchFamily="50" charset="-128"/>
                        <a:ea typeface="Yu Gothic UI" panose="020B0500000000000000" pitchFamily="50" charset="-128"/>
                      </a:endParaRPr>
                    </a:p>
                  </a:txBody>
                  <a:tcPr marL="94077" marR="94077" marT="47039" marB="47039"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738012" rtl="0" eaLnBrk="1" fontAlgn="auto" latinLnBrk="0" hangingPunct="1">
                        <a:lnSpc>
                          <a:spcPct val="100000"/>
                        </a:lnSpc>
                        <a:spcBef>
                          <a:spcPts val="0"/>
                        </a:spcBef>
                        <a:spcAft>
                          <a:spcPts val="0"/>
                        </a:spcAft>
                        <a:buClrTx/>
                        <a:buSzTx/>
                        <a:buFontTx/>
                        <a:buNone/>
                        <a:tabLst/>
                        <a:defRPr/>
                      </a:pPr>
                      <a:r>
                        <a:rPr kumimoji="1" lang="en-US" altLang="ja-JP" sz="1000" b="0" dirty="0">
                          <a:solidFill>
                            <a:sysClr val="windowText" lastClr="000000"/>
                          </a:solidFill>
                          <a:latin typeface="Yu Gothic UI" panose="020B0500000000000000" pitchFamily="50" charset="-128"/>
                          <a:ea typeface="Yu Gothic UI" panose="020B0500000000000000" pitchFamily="50" charset="-128"/>
                        </a:rPr>
                        <a:t>※</a:t>
                      </a:r>
                      <a:r>
                        <a:rPr kumimoji="1" lang="ja-JP" altLang="en-US" sz="1000" b="0" dirty="0">
                          <a:solidFill>
                            <a:sysClr val="windowText" lastClr="000000"/>
                          </a:solidFill>
                          <a:latin typeface="Yu Gothic UI" panose="020B0500000000000000" pitchFamily="50" charset="-128"/>
                          <a:ea typeface="Yu Gothic UI" panose="020B0500000000000000" pitchFamily="50" charset="-128"/>
                        </a:rPr>
                        <a:t>具体的な相談内容をご記入ください</a:t>
                      </a:r>
                    </a:p>
                  </a:txBody>
                  <a:tcPr marL="94077" marR="94077" marT="47039" marB="47039">
                    <a:lnL w="635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1990335"/>
                  </a:ext>
                </a:extLst>
              </a:tr>
            </a:tbl>
          </a:graphicData>
        </a:graphic>
      </p:graphicFrame>
      <p:sp>
        <p:nvSpPr>
          <p:cNvPr id="34" name="正方形/長方形 33">
            <a:extLst>
              <a:ext uri="{FF2B5EF4-FFF2-40B4-BE49-F238E27FC236}">
                <a16:creationId xmlns:a16="http://schemas.microsoft.com/office/drawing/2014/main" id="{22A08F56-4448-49B8-82F4-4E8457695D94}"/>
              </a:ext>
            </a:extLst>
          </p:cNvPr>
          <p:cNvSpPr/>
          <p:nvPr/>
        </p:nvSpPr>
        <p:spPr>
          <a:xfrm>
            <a:off x="134248" y="5364760"/>
            <a:ext cx="144000"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表 26">
            <a:extLst>
              <a:ext uri="{FF2B5EF4-FFF2-40B4-BE49-F238E27FC236}">
                <a16:creationId xmlns:a16="http://schemas.microsoft.com/office/drawing/2014/main" id="{AC39E408-52E4-4EFC-8813-A26376145D6C}"/>
              </a:ext>
            </a:extLst>
          </p:cNvPr>
          <p:cNvGraphicFramePr>
            <a:graphicFrameLocks noGrp="1"/>
          </p:cNvGraphicFramePr>
          <p:nvPr>
            <p:extLst>
              <p:ext uri="{D42A27DB-BD31-4B8C-83A1-F6EECF244321}">
                <p14:modId xmlns:p14="http://schemas.microsoft.com/office/powerpoint/2010/main" val="2184499311"/>
              </p:ext>
            </p:extLst>
          </p:nvPr>
        </p:nvGraphicFramePr>
        <p:xfrm>
          <a:off x="477634" y="7075434"/>
          <a:ext cx="5902731" cy="261718"/>
        </p:xfrm>
        <a:graphic>
          <a:graphicData uri="http://schemas.openxmlformats.org/drawingml/2006/table">
            <a:tbl>
              <a:tblPr firstRow="1" bandRow="1">
                <a:tableStyleId>{5940675A-B579-460E-94D1-54222C63F5DA}</a:tableStyleId>
              </a:tblPr>
              <a:tblGrid>
                <a:gridCol w="5902731">
                  <a:extLst>
                    <a:ext uri="{9D8B030D-6E8A-4147-A177-3AD203B41FA5}">
                      <a16:colId xmlns:a16="http://schemas.microsoft.com/office/drawing/2014/main" val="2790193772"/>
                    </a:ext>
                  </a:extLst>
                </a:gridCol>
              </a:tblGrid>
              <a:tr h="2597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dirty="0">
                          <a:latin typeface="Yu Gothic UI" panose="020B0500000000000000" pitchFamily="50" charset="-128"/>
                          <a:ea typeface="Yu Gothic UI" panose="020B0500000000000000" pitchFamily="50" charset="-128"/>
                        </a:rPr>
                        <a:t>※</a:t>
                      </a:r>
                      <a:r>
                        <a:rPr kumimoji="1" lang="ja-JP" altLang="en-US" sz="1100" dirty="0">
                          <a:latin typeface="Yu Gothic UI" panose="020B0500000000000000" pitchFamily="50" charset="-128"/>
                          <a:ea typeface="Yu Gothic UI" panose="020B0500000000000000" pitchFamily="50" charset="-128"/>
                        </a:rPr>
                        <a:t>様式は機構</a:t>
                      </a:r>
                      <a:r>
                        <a:rPr kumimoji="1" lang="en-US" altLang="ja-JP" sz="1100" dirty="0">
                          <a:latin typeface="Yu Gothic UI" panose="020B0500000000000000" pitchFamily="50" charset="-128"/>
                          <a:ea typeface="Yu Gothic UI" panose="020B0500000000000000" pitchFamily="50" charset="-128"/>
                        </a:rPr>
                        <a:t>HP</a:t>
                      </a:r>
                      <a:r>
                        <a:rPr kumimoji="1" lang="ja-JP" altLang="en-US" sz="1100" dirty="0">
                          <a:latin typeface="Yu Gothic UI" panose="020B0500000000000000" pitchFamily="50" charset="-128"/>
                          <a:ea typeface="Yu Gothic UI" panose="020B0500000000000000" pitchFamily="50" charset="-128"/>
                        </a:rPr>
                        <a:t>からもダウンロードできます。（</a:t>
                      </a:r>
                      <a:r>
                        <a:rPr kumimoji="1" lang="en-US" altLang="ja-JP" sz="1100" dirty="0">
                          <a:latin typeface="Yu Gothic UI" panose="020B0500000000000000" pitchFamily="50" charset="-128"/>
                          <a:ea typeface="Yu Gothic UI" panose="020B0500000000000000" pitchFamily="50" charset="-128"/>
                        </a:rPr>
                        <a:t>URL</a:t>
                      </a:r>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https://inz.or.jp/informations/</a:t>
                      </a:r>
                      <a:r>
                        <a:rPr kumimoji="1" lang="ja-JP" altLang="en-US" sz="1100" dirty="0">
                          <a:latin typeface="Yu Gothic UI" panose="020B0500000000000000" pitchFamily="50" charset="-128"/>
                          <a:ea typeface="Yu Gothic UI" panose="020B0500000000000000" pitchFamily="50" charset="-128"/>
                        </a:rPr>
                        <a:t>）</a:t>
                      </a:r>
                      <a:endParaRPr kumimoji="1" lang="en-US" altLang="ja-JP" sz="1100" dirty="0">
                        <a:latin typeface="Yu Gothic UI" panose="020B0500000000000000" pitchFamily="50" charset="-128"/>
                        <a:ea typeface="Yu Gothic UI" panose="020B0500000000000000" pitchFamily="50" charset="-128"/>
                      </a:endParaRPr>
                    </a:p>
                  </a:txBody>
                  <a:tcPr marL="36000" marR="36000" marT="47039" marB="47039"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6668298"/>
                  </a:ext>
                </a:extLst>
              </a:tr>
            </a:tbl>
          </a:graphicData>
        </a:graphic>
      </p:graphicFrame>
      <p:sp>
        <p:nvSpPr>
          <p:cNvPr id="29" name="四角形: 角を丸くする 28">
            <a:extLst>
              <a:ext uri="{FF2B5EF4-FFF2-40B4-BE49-F238E27FC236}">
                <a16:creationId xmlns:a16="http://schemas.microsoft.com/office/drawing/2014/main" id="{1A49CD3A-7657-4F67-A852-67814DF76ED2}"/>
              </a:ext>
            </a:extLst>
          </p:cNvPr>
          <p:cNvSpPr/>
          <p:nvPr/>
        </p:nvSpPr>
        <p:spPr>
          <a:xfrm>
            <a:off x="203167" y="452660"/>
            <a:ext cx="2735283" cy="413552"/>
          </a:xfrm>
          <a:prstGeom prst="round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n-ea"/>
              </a:rPr>
              <a:t>E-mail</a:t>
            </a:r>
            <a:r>
              <a:rPr kumimoji="1" lang="ja-JP" altLang="en-US" sz="1400" dirty="0">
                <a:latin typeface="+mn-ea"/>
              </a:rPr>
              <a:t>：</a:t>
            </a:r>
            <a:r>
              <a:rPr kumimoji="1" lang="en-US" altLang="ja-JP" sz="1400" dirty="0">
                <a:latin typeface="+mn-ea"/>
              </a:rPr>
              <a:t>info@inz.or.jp</a:t>
            </a:r>
          </a:p>
          <a:p>
            <a:pPr algn="ctr"/>
            <a:r>
              <a:rPr kumimoji="1" lang="en-US" altLang="ja-JP" sz="1400" u="sng" dirty="0">
                <a:latin typeface="+mn-ea"/>
              </a:rPr>
              <a:t>FAX</a:t>
            </a:r>
            <a:r>
              <a:rPr kumimoji="1" lang="ja-JP" altLang="en-US" sz="1400" u="sng" dirty="0">
                <a:latin typeface="+mn-ea"/>
              </a:rPr>
              <a:t>： </a:t>
            </a:r>
            <a:r>
              <a:rPr kumimoji="1" lang="en-US" altLang="ja-JP" sz="1400" u="sng" dirty="0">
                <a:latin typeface="+mn-ea"/>
              </a:rPr>
              <a:t>076-225-7622</a:t>
            </a:r>
          </a:p>
        </p:txBody>
      </p:sp>
    </p:spTree>
    <p:extLst>
      <p:ext uri="{BB962C8B-B14F-4D97-AF65-F5344CB8AC3E}">
        <p14:creationId xmlns:p14="http://schemas.microsoft.com/office/powerpoint/2010/main" val="12111208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8552</TotalTime>
  <Words>959</Words>
  <Application>Microsoft Office PowerPoint</Application>
  <PresentationFormat>A4 210 x 297 mm</PresentationFormat>
  <Paragraphs>83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Meiryo UI</vt:lpstr>
      <vt:lpstr>Yu Gothic UI</vt:lpstr>
      <vt:lpstr>コーポレート・ロゴＢ</vt:lpstr>
      <vt:lpstr>コーポレート・ロゴＭ</vt:lpstr>
      <vt:lpstr>游ゴシック</vt:lpstr>
      <vt:lpstr>Arial</vt:lpstr>
      <vt:lpstr>Calibri</vt:lpstr>
      <vt:lpstr>Calibri Light</vt:lpstr>
      <vt:lpstr>Office テーマ</vt:lpstr>
      <vt:lpstr>PowerPoint プレゼンテーション</vt:lpstr>
      <vt:lpstr>地産地消受注懇談会2021夏　出展申込書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いしかわ農業総合支援５</dc:creator>
  <cp:lastModifiedBy>北川 壮一郎</cp:lastModifiedBy>
  <cp:revision>315</cp:revision>
  <cp:lastPrinted>2021-05-07T04:42:45Z</cp:lastPrinted>
  <dcterms:created xsi:type="dcterms:W3CDTF">2018-04-23T02:28:41Z</dcterms:created>
  <dcterms:modified xsi:type="dcterms:W3CDTF">2021-05-07T05:22:41Z</dcterms:modified>
</cp:coreProperties>
</file>